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7" r:id="rId2"/>
    <p:sldId id="264" r:id="rId3"/>
    <p:sldId id="273" r:id="rId4"/>
    <p:sldId id="269" r:id="rId5"/>
    <p:sldId id="271" r:id="rId6"/>
    <p:sldId id="276" r:id="rId7"/>
    <p:sldId id="272" r:id="rId8"/>
    <p:sldId id="277" r:id="rId9"/>
    <p:sldId id="278" r:id="rId10"/>
    <p:sldId id="281" r:id="rId11"/>
    <p:sldId id="282" r:id="rId12"/>
    <p:sldId id="268" r:id="rId13"/>
    <p:sldId id="256" r:id="rId14"/>
  </p:sldIdLst>
  <p:sldSz cx="24384000" cy="13716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0" i="0" u="none" strike="noStrike" cap="none" spc="0" normalizeH="0" baseline="0">
        <a:ln>
          <a:noFill/>
        </a:ln>
        <a:solidFill>
          <a:srgbClr val="555555"/>
        </a:solidFill>
        <a:effectLst/>
        <a:uFillTx/>
        <a:latin typeface="DINOT-Regular"/>
        <a:ea typeface="DINOT-Regular"/>
        <a:cs typeface="DINOT-Regular"/>
        <a:sym typeface="DINOT-Regular"/>
      </a:defRPr>
    </a:lvl1pPr>
    <a:lvl2pPr marL="0" marR="0" indent="0" algn="l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0" i="0" u="none" strike="noStrike" cap="none" spc="0" normalizeH="0" baseline="0">
        <a:ln>
          <a:noFill/>
        </a:ln>
        <a:solidFill>
          <a:srgbClr val="555555"/>
        </a:solidFill>
        <a:effectLst/>
        <a:uFillTx/>
        <a:latin typeface="DINOT-Regular"/>
        <a:ea typeface="DINOT-Regular"/>
        <a:cs typeface="DINOT-Regular"/>
        <a:sym typeface="DINOT-Regular"/>
      </a:defRPr>
    </a:lvl2pPr>
    <a:lvl3pPr marL="0" marR="0" indent="0" algn="l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0" i="0" u="none" strike="noStrike" cap="none" spc="0" normalizeH="0" baseline="0">
        <a:ln>
          <a:noFill/>
        </a:ln>
        <a:solidFill>
          <a:srgbClr val="555555"/>
        </a:solidFill>
        <a:effectLst/>
        <a:uFillTx/>
        <a:latin typeface="DINOT-Regular"/>
        <a:ea typeface="DINOT-Regular"/>
        <a:cs typeface="DINOT-Regular"/>
        <a:sym typeface="DINOT-Regular"/>
      </a:defRPr>
    </a:lvl3pPr>
    <a:lvl4pPr marL="0" marR="0" indent="0" algn="l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0" i="0" u="none" strike="noStrike" cap="none" spc="0" normalizeH="0" baseline="0">
        <a:ln>
          <a:noFill/>
        </a:ln>
        <a:solidFill>
          <a:srgbClr val="555555"/>
        </a:solidFill>
        <a:effectLst/>
        <a:uFillTx/>
        <a:latin typeface="DINOT-Regular"/>
        <a:ea typeface="DINOT-Regular"/>
        <a:cs typeface="DINOT-Regular"/>
        <a:sym typeface="DINOT-Regular"/>
      </a:defRPr>
    </a:lvl4pPr>
    <a:lvl5pPr marL="0" marR="0" indent="0" algn="l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0" i="0" u="none" strike="noStrike" cap="none" spc="0" normalizeH="0" baseline="0">
        <a:ln>
          <a:noFill/>
        </a:ln>
        <a:solidFill>
          <a:srgbClr val="555555"/>
        </a:solidFill>
        <a:effectLst/>
        <a:uFillTx/>
        <a:latin typeface="DINOT-Regular"/>
        <a:ea typeface="DINOT-Regular"/>
        <a:cs typeface="DINOT-Regular"/>
        <a:sym typeface="DINOT-Regular"/>
      </a:defRPr>
    </a:lvl5pPr>
    <a:lvl6pPr marL="0" marR="0" indent="0" algn="l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0" i="0" u="none" strike="noStrike" cap="none" spc="0" normalizeH="0" baseline="0">
        <a:ln>
          <a:noFill/>
        </a:ln>
        <a:solidFill>
          <a:srgbClr val="555555"/>
        </a:solidFill>
        <a:effectLst/>
        <a:uFillTx/>
        <a:latin typeface="DINOT-Regular"/>
        <a:ea typeface="DINOT-Regular"/>
        <a:cs typeface="DINOT-Regular"/>
        <a:sym typeface="DINOT-Regular"/>
      </a:defRPr>
    </a:lvl6pPr>
    <a:lvl7pPr marL="0" marR="0" indent="0" algn="l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0" i="0" u="none" strike="noStrike" cap="none" spc="0" normalizeH="0" baseline="0">
        <a:ln>
          <a:noFill/>
        </a:ln>
        <a:solidFill>
          <a:srgbClr val="555555"/>
        </a:solidFill>
        <a:effectLst/>
        <a:uFillTx/>
        <a:latin typeface="DINOT-Regular"/>
        <a:ea typeface="DINOT-Regular"/>
        <a:cs typeface="DINOT-Regular"/>
        <a:sym typeface="DINOT-Regular"/>
      </a:defRPr>
    </a:lvl7pPr>
    <a:lvl8pPr marL="0" marR="0" indent="0" algn="l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0" i="0" u="none" strike="noStrike" cap="none" spc="0" normalizeH="0" baseline="0">
        <a:ln>
          <a:noFill/>
        </a:ln>
        <a:solidFill>
          <a:srgbClr val="555555"/>
        </a:solidFill>
        <a:effectLst/>
        <a:uFillTx/>
        <a:latin typeface="DINOT-Regular"/>
        <a:ea typeface="DINOT-Regular"/>
        <a:cs typeface="DINOT-Regular"/>
        <a:sym typeface="DINOT-Regular"/>
      </a:defRPr>
    </a:lvl8pPr>
    <a:lvl9pPr marL="0" marR="0" indent="0" algn="l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500" b="0" i="0" u="none" strike="noStrike" cap="none" spc="0" normalizeH="0" baseline="0">
        <a:ln>
          <a:noFill/>
        </a:ln>
        <a:solidFill>
          <a:srgbClr val="555555"/>
        </a:solidFill>
        <a:effectLst/>
        <a:uFillTx/>
        <a:latin typeface="DINOT-Regular"/>
        <a:ea typeface="DINOT-Regular"/>
        <a:cs typeface="DINOT-Regular"/>
        <a:sym typeface="DINOT-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DINOT-Medium"/>
          <a:ea typeface="DINOT-Medium"/>
          <a:cs typeface="DINOT-Medium"/>
        </a:font>
        <a:srgbClr val="BF1238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rgbClr val="CACAD4"/>
          </a:solidFill>
        </a:fill>
      </a:tcStyle>
    </a:wholeTbl>
    <a:band2H>
      <a:tcTxStyle/>
      <a:tcStyle>
        <a:tcBdr/>
        <a:fill>
          <a:solidFill>
            <a:srgbClr val="E7E6EB"/>
          </a:solidFill>
        </a:fill>
      </a:tcStyle>
    </a:band2H>
    <a:firstCol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381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381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DINOT-Medium"/>
          <a:ea typeface="DINOT-Medium"/>
          <a:cs typeface="DINOT-Medium"/>
        </a:font>
        <a:srgbClr val="BF1238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rgbClr val="FBECCE"/>
          </a:solidFill>
        </a:fill>
      </a:tcStyle>
    </a:wholeTbl>
    <a:band2H>
      <a:tcTxStyle/>
      <a:tcStyle>
        <a:tcBdr/>
        <a:fill>
          <a:solidFill>
            <a:srgbClr val="FDF6E8"/>
          </a:solidFill>
        </a:fill>
      </a:tcStyle>
    </a:band2H>
    <a:firstCol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381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381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DINOT-Medium"/>
          <a:ea typeface="DINOT-Medium"/>
          <a:cs typeface="DINOT-Medium"/>
        </a:font>
        <a:srgbClr val="BF1238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381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381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DINOT-Medium"/>
          <a:ea typeface="DINOT-Medium"/>
          <a:cs typeface="DINOT-Medium"/>
        </a:font>
        <a:srgbClr val="BF123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4E6E7"/>
          </a:solidFill>
        </a:fill>
      </a:tcStyle>
    </a:wholeTbl>
    <a:band2H>
      <a:tcTxStyle/>
      <a:tcStyle>
        <a:tcBdr/>
        <a:fill>
          <a:solidFill>
            <a:srgbClr val="FA3061"/>
          </a:solidFill>
        </a:fill>
      </a:tcStyle>
    </a:band2H>
    <a:firstCol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DINOT-Bold"/>
          <a:ea typeface="DINOT-Bold"/>
          <a:cs typeface="DINOT-Bold"/>
        </a:font>
        <a:srgbClr val="BF123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BF1238"/>
              </a:solidFill>
              <a:prstDash val="solid"/>
              <a:round/>
            </a:ln>
          </a:top>
          <a:bottom>
            <a:ln w="25400" cap="flat">
              <a:solidFill>
                <a:srgbClr val="BF123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A3061"/>
          </a:solidFill>
        </a:fill>
      </a:tcStyle>
    </a:lastRow>
    <a:firstRow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F1238"/>
              </a:solidFill>
              <a:prstDash val="solid"/>
              <a:round/>
            </a:ln>
          </a:top>
          <a:bottom>
            <a:ln w="25400" cap="flat">
              <a:solidFill>
                <a:srgbClr val="BF1238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DINOT-Medium"/>
          <a:ea typeface="DINOT-Medium"/>
          <a:cs typeface="DINOT-Medium"/>
        </a:font>
        <a:srgbClr val="BF1238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rgbClr val="E8CACC"/>
          </a:solidFill>
        </a:fill>
      </a:tcStyle>
    </a:wholeTbl>
    <a:band2H>
      <a:tcTxStyle/>
      <a:tcStyle>
        <a:tcBdr/>
        <a:fill>
          <a:solidFill>
            <a:srgbClr val="F4E6E7"/>
          </a:solidFill>
        </a:fill>
      </a:tcStyle>
    </a:band2H>
    <a:firstCol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rgbClr val="BF1238"/>
          </a:solidFill>
        </a:fill>
      </a:tcStyle>
    </a:firstCol>
    <a:lastRow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381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rgbClr val="BF1238"/>
          </a:solidFill>
        </a:fill>
      </a:tcStyle>
    </a:lastRow>
    <a:firstRow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381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rgbClr val="BF1238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DINOT-Medium"/>
          <a:ea typeface="DINOT-Medium"/>
          <a:cs typeface="DINOT-Medium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rgbClr val="FA3061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rgbClr val="FA3061">
              <a:alpha val="20000"/>
            </a:srgbClr>
          </a:solidFill>
        </a:fill>
      </a:tcStyle>
    </a:firstCol>
    <a:lastRow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508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254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4A9BC294-FFE2-49D5-8D69-9E1BD2C41BD5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127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A3061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DINOT-Bold"/>
          <a:ea typeface="DINOT-Bold"/>
          <a:cs typeface="DINOT-Bold"/>
        </a:font>
        <a:srgbClr val="FA3061"/>
      </a:tcTxStyle>
      <a:tcStyle>
        <a:tcBdr>
          <a:left>
            <a:ln w="12700" cap="flat">
              <a:solidFill>
                <a:srgbClr val="FA3061"/>
              </a:solidFill>
              <a:prstDash val="solid"/>
              <a:round/>
            </a:ln>
          </a:left>
          <a:right>
            <a:ln w="12700" cap="flat">
              <a:solidFill>
                <a:srgbClr val="FA3061"/>
              </a:solidFill>
              <a:prstDash val="solid"/>
              <a:round/>
            </a:ln>
          </a:right>
          <a:top>
            <a:ln w="38100" cap="flat">
              <a:solidFill>
                <a:srgbClr val="FA3061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A3061"/>
          </a:solidFill>
        </a:fill>
      </a:tcStyle>
    </a:firstRow>
  </a:tblStyle>
  <a:tblStyle styleId="{6CBB8FF1-D9AA-43F3-AF6F-95CC898621D3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ff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A3061"/>
              </a:solidFill>
              <a:prstDash val="solid"/>
              <a:round/>
            </a:ln>
          </a:insideV>
        </a:tcBdr>
        <a:fill>
          <a:solidFill>
            <a:srgbClr val="FA306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AFAFA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BF1238"/>
          </a:solidFill>
        </a:fill>
      </a:tcStyle>
    </a:lastRow>
    <a:firstRow>
      <a:tcTxStyle b="off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A3061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A306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3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3" name="Shape 143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2020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02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re">
    <p:bg>
      <p:bgPr>
        <a:gradFill flip="none" rotWithShape="1">
          <a:gsLst>
            <a:gs pos="0">
              <a:srgbClr val="BF1238"/>
            </a:gs>
            <a:gs pos="100000">
              <a:srgbClr val="FA306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 defTabSz="2438337">
              <a:lnSpc>
                <a:spcPct val="80000"/>
              </a:lnSpc>
              <a:defRPr sz="10000" b="1" spc="-200">
                <a:gradFill flip="none" rotWithShape="1">
                  <a:gsLst>
                    <a:gs pos="0">
                      <a:srgbClr val="FAFAFA"/>
                    </a:gs>
                    <a:gs pos="100000">
                      <a:srgbClr val="D7D7D7"/>
                    </a:gs>
                  </a:gsLst>
                  <a:lin ang="5400000" scaled="0"/>
                </a:gradFill>
              </a:defRPr>
            </a:lvl1pPr>
          </a:lstStyle>
          <a:p>
            <a:r>
              <a:t>Titre de la présentation</a:t>
            </a:r>
          </a:p>
        </p:txBody>
      </p:sp>
      <p:sp>
        <p:nvSpPr>
          <p:cNvPr id="1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185751" y="12872825"/>
            <a:ext cx="594594" cy="58277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 defTabSz="2340804">
              <a:lnSpc>
                <a:spcPct val="80000"/>
              </a:lnSpc>
              <a:defRPr sz="8100" spc="-163">
                <a:gradFill flip="none" rotWithShape="1">
                  <a:gsLst>
                    <a:gs pos="0">
                      <a:srgbClr val="FFFFFF"/>
                    </a:gs>
                    <a:gs pos="100000">
                      <a:srgbClr val="D7D7D7"/>
                    </a:gs>
                  </a:gsLst>
                  <a:lin ang="5400000" scaled="0"/>
                </a:gradFill>
              </a:defRPr>
            </a:lvl1pPr>
          </a:lstStyle>
          <a:p>
            <a:r>
              <a:t>Titre de la présentation</a:t>
            </a:r>
          </a:p>
        </p:txBody>
      </p:sp>
      <p:sp>
        <p:nvSpPr>
          <p:cNvPr id="23" name="Texte niveau 1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5500">
                <a:gradFill flip="none" rotWithShape="1">
                  <a:gsLst>
                    <a:gs pos="0">
                      <a:srgbClr val="FFFFFF"/>
                    </a:gs>
                    <a:gs pos="100000">
                      <a:srgbClr val="D7D7D7"/>
                    </a:gs>
                  </a:gsLst>
                  <a:lin ang="5400000" scaled="0"/>
                </a:gradFill>
                <a:latin typeface="DINOT-Regular"/>
                <a:ea typeface="DINOT-Regular"/>
                <a:cs typeface="DINOT-Regular"/>
                <a:sym typeface="DINOT-Regular"/>
              </a:defRPr>
            </a:lvl1pPr>
          </a:lstStyle>
          <a:p>
            <a:r>
              <a:t>Sous-titre de la présentation</a:t>
            </a:r>
          </a:p>
        </p:txBody>
      </p:sp>
      <p:sp>
        <p:nvSpPr>
          <p:cNvPr id="2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185751" y="12872825"/>
            <a:ext cx="594594" cy="58277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re de diapositiv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42" name="Texte niveau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272730" y="4920843"/>
            <a:ext cx="19904770" cy="3874314"/>
          </a:xfrm>
          <a:prstGeom prst="rect">
            <a:avLst/>
          </a:prstGeom>
          <a:solidFill>
            <a:srgbClr val="BF1238"/>
          </a:solidFill>
        </p:spPr>
        <p:txBody>
          <a:bodyPr anchor="ctr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3800">
                <a:solidFill>
                  <a:srgbClr val="FFFFFF"/>
                </a:solidFill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3800">
                <a:solidFill>
                  <a:srgbClr val="FFFFFF"/>
                </a:solidFill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3800">
                <a:solidFill>
                  <a:srgbClr val="FFFFFF"/>
                </a:solidFill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3800">
                <a:solidFill>
                  <a:srgbClr val="FFFFFF"/>
                </a:solidFill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3800">
                <a:solidFill>
                  <a:srgbClr val="FFFFFF"/>
                </a:solidFill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185751" y="12872825"/>
            <a:ext cx="594594" cy="58277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</p:spPr>
        <p:txBody>
          <a:bodyPr/>
          <a:lstStyle>
            <a:lvl1pPr marL="469900" indent="-300876">
              <a:spcBef>
                <a:spcPts val="0"/>
              </a:spcBef>
              <a:buClrTx/>
              <a:buSzTx/>
              <a:buNone/>
              <a:defRPr sz="4800" spc="-100">
                <a:solidFill>
                  <a:srgbClr val="555555"/>
                </a:solidFill>
                <a:latin typeface="DINOT-Regular"/>
                <a:ea typeface="DINOT-Regular"/>
                <a:cs typeface="DINOT-Regular"/>
                <a:sym typeface="DINOT-Regular"/>
              </a:defRPr>
            </a:lvl1pPr>
          </a:lstStyle>
          <a:p>
            <a:r>
              <a:t>« Citation notable »</a:t>
            </a:r>
          </a:p>
        </p:txBody>
      </p:sp>
      <p:sp>
        <p:nvSpPr>
          <p:cNvPr id="11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185751" y="12872825"/>
            <a:ext cx="594594" cy="58277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9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0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185751" y="12872825"/>
            <a:ext cx="594594" cy="58277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9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>
            <a:lvl1pPr algn="ctr" defTabSz="584200">
              <a:spcBef>
                <a:spcPts val="0"/>
              </a:spcBef>
              <a:defRPr sz="1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44600" y="12793715"/>
            <a:ext cx="594594" cy="58277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0" y="-50800"/>
            <a:ext cx="2489200" cy="13817600"/>
          </a:xfrm>
          <a:prstGeom prst="rect">
            <a:avLst/>
          </a:prstGeom>
          <a:solidFill>
            <a:srgbClr val="FFFFFF">
              <a:alpha val="79916"/>
            </a:srgbClr>
          </a:solidFill>
          <a:ln w="12700">
            <a:miter lim="400000"/>
          </a:ln>
          <a:effectLst>
            <a:outerShdw blurRad="254000" dist="252542" dir="20982190" rotWithShape="0">
              <a:srgbClr val="000000">
                <a:alpha val="20264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3" name="Logo_Telecom_IPParis_RVB_fond_V.ai" descr="Logo_Telecom_IPParis_RVB_fond_V.ai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4906" y="464557"/>
            <a:ext cx="1519388" cy="224598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3177975" y="464557"/>
            <a:ext cx="20510106" cy="22459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Titre de diapositive</a:t>
            </a:r>
          </a:p>
        </p:txBody>
      </p:sp>
      <p:sp>
        <p:nvSpPr>
          <p:cNvPr id="5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3177975" y="4248503"/>
            <a:ext cx="19999525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244600" y="12755818"/>
            <a:ext cx="594594" cy="58277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914400">
              <a:spcBef>
                <a:spcPts val="1200"/>
              </a:spcBef>
              <a:defRPr sz="3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8" r:id="rId4"/>
    <p:sldLayoutId id="2147483660" r:id="rId5"/>
    <p:sldLayoutId id="2147483661" r:id="rId6"/>
    <p:sldLayoutId id="2147483662" r:id="rId7"/>
    <p:sldLayoutId id="2147483663" r:id="rId8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solidFill>
            <a:srgbClr val="BF1238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solidFill>
            <a:srgbClr val="BF1238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solidFill>
            <a:srgbClr val="BF1238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solidFill>
            <a:srgbClr val="BF1238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solidFill>
            <a:srgbClr val="BF1238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solidFill>
            <a:srgbClr val="BF1238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solidFill>
            <a:srgbClr val="BF1238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solidFill>
            <a:srgbClr val="BF1238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0" i="0" u="none" strike="noStrike" cap="none" spc="0" baseline="0">
          <a:solidFill>
            <a:srgbClr val="BF1238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609598" marR="0" indent="-609598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BF1238"/>
        </a:buClr>
        <a:buSzPct val="123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1168400" marR="0" indent="-5588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BF1238"/>
        </a:buClr>
        <a:buSzPct val="123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778000" marR="0" indent="-5588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BF1238"/>
        </a:buClr>
        <a:buSzPct val="123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2387600" marR="0" indent="-5588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BF1238"/>
        </a:buClr>
        <a:buSzPct val="123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997200" marR="0" indent="-5588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BF1238"/>
        </a:buClr>
        <a:buSzPct val="123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3606800" marR="0" indent="-5588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BF1238"/>
        </a:buClr>
        <a:buSzPct val="123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4216400" marR="0" indent="-5588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BF1238"/>
        </a:buClr>
        <a:buSzPct val="123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4826000" marR="0" indent="-5588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BF1238"/>
        </a:buClr>
        <a:buSzPct val="123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5435600" marR="0" indent="-5588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>
          <a:srgbClr val="BF1238"/>
        </a:buClr>
        <a:buSzPct val="123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ous-titre de la présentation"/>
          <p:cNvSpPr txBox="1"/>
          <p:nvPr/>
        </p:nvSpPr>
        <p:spPr>
          <a:xfrm>
            <a:off x="1246666" y="379132"/>
            <a:ext cx="20214840" cy="1315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5400">
                <a:solidFill>
                  <a:srgbClr val="FAFAF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sz="4000" dirty="0">
              <a:solidFill>
                <a:schemeClr val="bg1"/>
              </a:solidFill>
            </a:endParaRPr>
          </a:p>
          <a:p>
            <a:pPr algn="ctr"/>
            <a:r>
              <a:rPr lang="fr-FR" sz="4000" dirty="0">
                <a:solidFill>
                  <a:schemeClr val="bg1"/>
                </a:solidFill>
              </a:rPr>
              <a:t>Isabelle Lallemand</a:t>
            </a:r>
          </a:p>
          <a:p>
            <a:pPr algn="ctr"/>
            <a:endParaRPr lang="fr-FR" sz="4000" dirty="0"/>
          </a:p>
          <a:p>
            <a:pPr algn="ctr"/>
            <a:r>
              <a:rPr lang="fr-FR" sz="4000" dirty="0"/>
              <a:t>Telecom Paris / IP Paris </a:t>
            </a:r>
          </a:p>
          <a:p>
            <a:pPr algn="ctr"/>
            <a:r>
              <a:rPr lang="fr-FR" sz="4000" dirty="0"/>
              <a:t>IMT </a:t>
            </a:r>
            <a:r>
              <a:rPr lang="fr-FR" sz="4000" dirty="0" err="1"/>
              <a:t>Didalang</a:t>
            </a:r>
            <a:r>
              <a:rPr lang="fr-FR" sz="4000" dirty="0"/>
              <a:t> / UPLEGESS</a:t>
            </a:r>
          </a:p>
        </p:txBody>
      </p:sp>
      <p:sp>
        <p:nvSpPr>
          <p:cNvPr id="147" name="Présentation modèle"/>
          <p:cNvSpPr txBox="1">
            <a:spLocks noGrp="1"/>
          </p:cNvSpPr>
          <p:nvPr>
            <p:ph type="ctrTitle"/>
          </p:nvPr>
        </p:nvSpPr>
        <p:spPr>
          <a:xfrm>
            <a:off x="1206496" y="2133592"/>
            <a:ext cx="21971005" cy="7165684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fr-FR" sz="7300" dirty="0">
                <a:solidFill>
                  <a:schemeClr val="bg1"/>
                </a:solidFill>
              </a:rPr>
              <a:t>L’étudiant international plurilingue :</a:t>
            </a:r>
            <a:br>
              <a:rPr lang="fr-FR" sz="7300" dirty="0">
                <a:solidFill>
                  <a:schemeClr val="bg1"/>
                </a:solidFill>
              </a:rPr>
            </a:br>
            <a:r>
              <a:rPr lang="fr-FR" sz="7300" dirty="0">
                <a:solidFill>
                  <a:schemeClr val="bg1"/>
                </a:solidFill>
              </a:rPr>
              <a:t>une nouvelle figure conceptuelle ?</a:t>
            </a:r>
            <a:br>
              <a:rPr lang="fr-FR" sz="7300" dirty="0">
                <a:solidFill>
                  <a:schemeClr val="bg1"/>
                </a:solidFill>
              </a:rPr>
            </a:br>
            <a:br>
              <a:rPr lang="fr-FR" sz="8800" dirty="0">
                <a:solidFill>
                  <a:schemeClr val="bg1"/>
                </a:solidFill>
              </a:rPr>
            </a:br>
            <a:r>
              <a:rPr lang="fr-FR" sz="7300" i="1" dirty="0">
                <a:solidFill>
                  <a:schemeClr val="bg1"/>
                </a:solidFill>
              </a:rPr>
              <a:t>The </a:t>
            </a:r>
            <a:r>
              <a:rPr lang="fr-FR" sz="7300" i="1" dirty="0" err="1">
                <a:solidFill>
                  <a:schemeClr val="bg1"/>
                </a:solidFill>
              </a:rPr>
              <a:t>plurilingual</a:t>
            </a:r>
            <a:r>
              <a:rPr lang="fr-FR" sz="7300" i="1" dirty="0">
                <a:solidFill>
                  <a:schemeClr val="bg1"/>
                </a:solidFill>
              </a:rPr>
              <a:t> international </a:t>
            </a:r>
            <a:r>
              <a:rPr lang="fr-FR" sz="7300" i="1" dirty="0" err="1">
                <a:solidFill>
                  <a:schemeClr val="bg1"/>
                </a:solidFill>
              </a:rPr>
              <a:t>student</a:t>
            </a:r>
            <a:r>
              <a:rPr lang="fr-FR" sz="7300" i="1" dirty="0">
                <a:solidFill>
                  <a:schemeClr val="bg1"/>
                </a:solidFill>
              </a:rPr>
              <a:t>: </a:t>
            </a:r>
            <a:br>
              <a:rPr lang="fr-FR" sz="7300" i="1" dirty="0">
                <a:solidFill>
                  <a:schemeClr val="bg1"/>
                </a:solidFill>
              </a:rPr>
            </a:br>
            <a:r>
              <a:rPr lang="fr-FR" sz="7300" i="1" dirty="0">
                <a:solidFill>
                  <a:schemeClr val="bg1"/>
                </a:solidFill>
              </a:rPr>
              <a:t>a new </a:t>
            </a:r>
            <a:r>
              <a:rPr lang="fr-FR" sz="7300" i="1" dirty="0" err="1">
                <a:solidFill>
                  <a:schemeClr val="bg1"/>
                </a:solidFill>
              </a:rPr>
              <a:t>conceptual</a:t>
            </a:r>
            <a:r>
              <a:rPr lang="fr-FR" sz="7300" i="1" dirty="0">
                <a:solidFill>
                  <a:schemeClr val="bg1"/>
                </a:solidFill>
              </a:rPr>
              <a:t> model?</a:t>
            </a:r>
            <a:endParaRPr sz="7300" i="1" dirty="0">
              <a:solidFill>
                <a:schemeClr val="bg1"/>
              </a:solidFill>
            </a:endParaRPr>
          </a:p>
        </p:txBody>
      </p:sp>
      <p:pic>
        <p:nvPicPr>
          <p:cNvPr id="4" name="Image 3" descr="Une image contenant Police, cercle, Graphique, texte&#10;&#10;Description générée automatiquement">
            <a:extLst>
              <a:ext uri="{FF2B5EF4-FFF2-40B4-BE49-F238E27FC236}">
                <a16:creationId xmlns:a16="http://schemas.microsoft.com/office/drawing/2014/main" id="{0E46FEBD-8039-4F60-837D-7F536AADF29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3081" y="12336662"/>
            <a:ext cx="980608" cy="98353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9FDCE00-EE19-4D1A-8E15-1D5B92E9E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7068" y="12305683"/>
            <a:ext cx="1031185" cy="10311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C59FB66-E321-4513-90A9-59FFD1B31A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3030" y="12356195"/>
            <a:ext cx="946672" cy="99549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D2728-21FC-411F-956B-001B2E22A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Contextualisation – 1998-2020 (France)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CEE413-E646-4B5E-BBFD-764FDA1C4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7975" y="1673525"/>
            <a:ext cx="19999525" cy="10830993"/>
          </a:xfrm>
        </p:spPr>
        <p:txBody>
          <a:bodyPr>
            <a:normAutofit/>
          </a:bodyPr>
          <a:lstStyle/>
          <a:p>
            <a:endParaRPr lang="fr-FR" i="1" dirty="0"/>
          </a:p>
          <a:p>
            <a:r>
              <a:rPr lang="fr-FR" b="1" dirty="0"/>
              <a:t>Internationalisation de l’enseignement supérieur </a:t>
            </a:r>
            <a:r>
              <a:rPr lang="fr-FR" sz="4000" dirty="0"/>
              <a:t>(Knight, 1999)</a:t>
            </a:r>
          </a:p>
          <a:p>
            <a:pPr marL="0" indent="0">
              <a:buNone/>
            </a:pPr>
            <a:r>
              <a:rPr lang="fr-FR" i="1" dirty="0"/>
              <a:t>    Internationalisation of </a:t>
            </a:r>
            <a:r>
              <a:rPr lang="fr-FR" i="1" dirty="0" err="1"/>
              <a:t>higher</a:t>
            </a:r>
            <a:r>
              <a:rPr lang="fr-FR" i="1" dirty="0"/>
              <a:t> </a:t>
            </a:r>
            <a:r>
              <a:rPr lang="fr-FR" i="1" dirty="0" err="1"/>
              <a:t>education</a:t>
            </a:r>
            <a:r>
              <a:rPr lang="fr-FR" i="1" dirty="0"/>
              <a:t> (HE)</a:t>
            </a:r>
          </a:p>
          <a:p>
            <a:pPr marL="0" indent="0">
              <a:buNone/>
            </a:pPr>
            <a:endParaRPr lang="fr-FR" i="1" dirty="0"/>
          </a:p>
          <a:p>
            <a:r>
              <a:rPr lang="fr-FR" b="1" dirty="0"/>
              <a:t>Anthropologie des mondes contemporains </a:t>
            </a:r>
            <a:r>
              <a:rPr lang="fr-FR" sz="4000" dirty="0"/>
              <a:t>(Augé, 1994)</a:t>
            </a:r>
          </a:p>
          <a:p>
            <a:pPr marL="0" indent="0">
              <a:buNone/>
            </a:pPr>
            <a:r>
              <a:rPr lang="fr-FR" i="1" dirty="0"/>
              <a:t>    </a:t>
            </a:r>
            <a:r>
              <a:rPr lang="fr-FR" i="1" dirty="0" err="1"/>
              <a:t>Anthropology</a:t>
            </a:r>
            <a:r>
              <a:rPr lang="fr-FR" i="1" dirty="0"/>
              <a:t> of the </a:t>
            </a:r>
            <a:r>
              <a:rPr lang="fr-FR" i="1" dirty="0" err="1"/>
              <a:t>contemporary</a:t>
            </a:r>
            <a:r>
              <a:rPr lang="fr-FR" i="1" dirty="0"/>
              <a:t> </a:t>
            </a:r>
            <a:r>
              <a:rPr lang="fr-FR" i="1" dirty="0" err="1"/>
              <a:t>worlds</a:t>
            </a:r>
            <a:endParaRPr lang="fr-FR" i="1" dirty="0"/>
          </a:p>
          <a:p>
            <a:pPr marL="0" indent="0">
              <a:buNone/>
            </a:pPr>
            <a:endParaRPr lang="fr-FR" i="1" dirty="0"/>
          </a:p>
          <a:p>
            <a:r>
              <a:rPr lang="fr-FR" b="1" dirty="0"/>
              <a:t>Catégories conceptuelles </a:t>
            </a:r>
            <a:r>
              <a:rPr lang="fr-FR" dirty="0"/>
              <a:t>/ </a:t>
            </a:r>
            <a:r>
              <a:rPr lang="fr-FR" b="1" dirty="0"/>
              <a:t>Terrain des institutions</a:t>
            </a:r>
          </a:p>
          <a:p>
            <a:pPr marL="0" indent="0">
              <a:buNone/>
            </a:pPr>
            <a:r>
              <a:rPr lang="fr-FR" i="1" dirty="0"/>
              <a:t>    </a:t>
            </a:r>
            <a:r>
              <a:rPr lang="fr-FR" i="1" dirty="0" err="1"/>
              <a:t>Conceptual</a:t>
            </a:r>
            <a:r>
              <a:rPr lang="fr-FR" i="1" dirty="0"/>
              <a:t> </a:t>
            </a:r>
            <a:r>
              <a:rPr lang="fr-FR" i="1" dirty="0" err="1"/>
              <a:t>categories</a:t>
            </a:r>
            <a:r>
              <a:rPr lang="fr-FR" i="1" dirty="0"/>
              <a:t> / Field of HE institutions</a:t>
            </a:r>
          </a:p>
        </p:txBody>
      </p:sp>
      <p:pic>
        <p:nvPicPr>
          <p:cNvPr id="4" name="Image 3" descr="Une image contenant Police, cercle, Graphique, texte&#10;&#10;Description générée automatiquement">
            <a:extLst>
              <a:ext uri="{FF2B5EF4-FFF2-40B4-BE49-F238E27FC236}">
                <a16:creationId xmlns:a16="http://schemas.microsoft.com/office/drawing/2014/main" id="{C82CF3C8-9671-4DEE-8283-A543452690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2" y="4125587"/>
            <a:ext cx="902964" cy="85822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F79E87-A972-4FE7-851E-890533018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2" y="5538158"/>
            <a:ext cx="856563" cy="9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8836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D2728-21FC-411F-956B-001B2E22A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407" y="464557"/>
            <a:ext cx="21899593" cy="2245985"/>
          </a:xfrm>
        </p:spPr>
        <p:txBody>
          <a:bodyPr>
            <a:normAutofit/>
          </a:bodyPr>
          <a:lstStyle/>
          <a:p>
            <a:r>
              <a:rPr lang="fr-FR" sz="5400" dirty="0"/>
              <a:t>La figure de l’étudiant en déplacement / </a:t>
            </a:r>
            <a:r>
              <a:rPr lang="fr-FR" sz="5400" i="1" dirty="0"/>
              <a:t>The Model of a </a:t>
            </a:r>
            <a:r>
              <a:rPr lang="fr-FR" sz="5400" i="1" dirty="0" err="1"/>
              <a:t>Student</a:t>
            </a:r>
            <a:r>
              <a:rPr lang="fr-FR" sz="5400" i="1" dirty="0"/>
              <a:t> </a:t>
            </a:r>
            <a:r>
              <a:rPr lang="fr-FR" sz="5400" i="1" dirty="0" err="1"/>
              <a:t>Abroad</a:t>
            </a:r>
            <a:endParaRPr lang="fr-FR" sz="5400" i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CEE413-E646-4B5E-BBFD-764FDA1C4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7975" y="1880558"/>
            <a:ext cx="19999525" cy="1062395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i="1" dirty="0"/>
          </a:p>
          <a:p>
            <a:r>
              <a:rPr lang="fr-FR" b="1" dirty="0"/>
              <a:t>Migrations</a:t>
            </a:r>
            <a:r>
              <a:rPr lang="fr-FR" dirty="0"/>
              <a:t> / </a:t>
            </a:r>
            <a:r>
              <a:rPr lang="fr-FR" i="1" dirty="0"/>
              <a:t>Migrations</a:t>
            </a:r>
          </a:p>
          <a:p>
            <a:pPr lvl="1"/>
            <a:r>
              <a:rPr lang="fr-FR" dirty="0"/>
              <a:t>Regard sociologique / </a:t>
            </a:r>
            <a:r>
              <a:rPr lang="fr-FR" i="1" dirty="0" err="1"/>
              <a:t>Sociological</a:t>
            </a:r>
            <a:r>
              <a:rPr lang="fr-FR" i="1" dirty="0"/>
              <a:t> perspective</a:t>
            </a:r>
          </a:p>
          <a:p>
            <a:endParaRPr lang="fr-FR" i="1" dirty="0"/>
          </a:p>
          <a:p>
            <a:r>
              <a:rPr lang="fr-FR" b="1" dirty="0"/>
              <a:t>Mobilités</a:t>
            </a:r>
            <a:r>
              <a:rPr lang="fr-FR" dirty="0"/>
              <a:t> / </a:t>
            </a:r>
            <a:r>
              <a:rPr lang="fr-FR" i="1" dirty="0" err="1"/>
              <a:t>Mobility</a:t>
            </a:r>
            <a:endParaRPr lang="fr-FR" i="1" dirty="0"/>
          </a:p>
          <a:p>
            <a:pPr lvl="1"/>
            <a:r>
              <a:rPr lang="fr-FR" dirty="0"/>
              <a:t>Regard éducatif européen / </a:t>
            </a:r>
            <a:r>
              <a:rPr lang="fr-FR" i="1" dirty="0" err="1"/>
              <a:t>European</a:t>
            </a:r>
            <a:r>
              <a:rPr lang="fr-FR" i="1" dirty="0"/>
              <a:t> </a:t>
            </a:r>
            <a:r>
              <a:rPr lang="fr-FR" i="1" dirty="0" err="1"/>
              <a:t>educational</a:t>
            </a:r>
            <a:r>
              <a:rPr lang="fr-FR" i="1" dirty="0"/>
              <a:t> perspective</a:t>
            </a:r>
          </a:p>
          <a:p>
            <a:endParaRPr lang="fr-FR" i="1" dirty="0"/>
          </a:p>
          <a:p>
            <a:r>
              <a:rPr lang="fr-FR" dirty="0"/>
              <a:t>Fuite des cerveaux ➔ </a:t>
            </a:r>
            <a:r>
              <a:rPr lang="fr-FR" b="1" dirty="0"/>
              <a:t>Trajectoires et expériences vécues</a:t>
            </a:r>
            <a:r>
              <a:rPr lang="fr-FR" dirty="0"/>
              <a:t>   </a:t>
            </a:r>
          </a:p>
          <a:p>
            <a:pPr marL="0" indent="0">
              <a:buNone/>
            </a:pPr>
            <a:r>
              <a:rPr lang="fr-FR" dirty="0"/>
              <a:t>    </a:t>
            </a:r>
            <a:r>
              <a:rPr lang="fr-FR" i="1" dirty="0"/>
              <a:t>Brain drain </a:t>
            </a:r>
            <a:r>
              <a:rPr lang="fr-FR" dirty="0"/>
              <a:t>➔ </a:t>
            </a:r>
            <a:r>
              <a:rPr lang="fr-FR" i="1" dirty="0"/>
              <a:t>Life </a:t>
            </a:r>
            <a:r>
              <a:rPr lang="fr-FR" i="1" dirty="0" err="1"/>
              <a:t>trajectories</a:t>
            </a:r>
            <a:r>
              <a:rPr lang="fr-FR" i="1" dirty="0"/>
              <a:t> and real life </a:t>
            </a:r>
            <a:r>
              <a:rPr lang="fr-FR" i="1" dirty="0" err="1"/>
              <a:t>experiences</a:t>
            </a:r>
            <a:endParaRPr lang="fr-FR" i="1" dirty="0"/>
          </a:p>
        </p:txBody>
      </p:sp>
      <p:pic>
        <p:nvPicPr>
          <p:cNvPr id="4" name="Image 3" descr="Une image contenant Police, cercle, Graphique, texte&#10;&#10;Description générée automatiquement">
            <a:extLst>
              <a:ext uri="{FF2B5EF4-FFF2-40B4-BE49-F238E27FC236}">
                <a16:creationId xmlns:a16="http://schemas.microsoft.com/office/drawing/2014/main" id="{C82CF3C8-9671-4DEE-8283-A543452690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2" y="4125587"/>
            <a:ext cx="902964" cy="85822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F79E87-A972-4FE7-851E-890533018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2" y="5538158"/>
            <a:ext cx="856563" cy="9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2403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D2728-21FC-411F-956B-001B2E22A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Des figures multiples / </a:t>
            </a:r>
            <a:r>
              <a:rPr lang="fr-FR" sz="5400" i="1" dirty="0"/>
              <a:t>Multiple </a:t>
            </a:r>
            <a:r>
              <a:rPr lang="fr-FR" sz="5400" i="1" dirty="0" err="1"/>
              <a:t>Models</a:t>
            </a:r>
            <a:endParaRPr lang="fr-FR" sz="5400" i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CEE413-E646-4B5E-BBFD-764FDA1C4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7975" y="1104180"/>
            <a:ext cx="19999525" cy="1192170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7400" dirty="0">
              <a:ea typeface="ＭＳ Ｐゴシック" pitchFamily="-109" charset="-128"/>
              <a:cs typeface="ＭＳ Ｐゴシック" pitchFamily="-109" charset="-128"/>
            </a:endParaRPr>
          </a:p>
          <a:p>
            <a:pPr lvl="1"/>
            <a:r>
              <a:rPr lang="fr-FR" dirty="0">
                <a:ea typeface="ＭＳ Ｐゴシック" pitchFamily="-109" charset="-128"/>
                <a:cs typeface="ＭＳ Ｐゴシック" pitchFamily="-109" charset="-128"/>
              </a:rPr>
              <a:t>Les </a:t>
            </a:r>
            <a:r>
              <a:rPr lang="fr-FR" b="1" dirty="0">
                <a:ea typeface="ＭＳ Ｐゴシック" pitchFamily="-109" charset="-128"/>
                <a:cs typeface="ＭＳ Ｐゴシック" pitchFamily="-109" charset="-128"/>
              </a:rPr>
              <a:t>étudiants étrangers </a:t>
            </a:r>
            <a:r>
              <a:rPr lang="fr-FR" dirty="0">
                <a:ea typeface="ＭＳ Ｐゴシック" pitchFamily="-109" charset="-128"/>
                <a:cs typeface="ＭＳ Ｐゴシック" pitchFamily="-109" charset="-128"/>
              </a:rPr>
              <a:t>/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Foreign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students</a:t>
            </a:r>
            <a:endParaRPr lang="fr-FR" i="1" dirty="0">
              <a:ea typeface="ＭＳ Ｐゴシック" pitchFamily="-109" charset="-128"/>
              <a:cs typeface="ＭＳ Ｐゴシック" pitchFamily="-109" charset="-128"/>
            </a:endParaRPr>
          </a:p>
          <a:p>
            <a:pPr lvl="1"/>
            <a:endParaRPr lang="fr-FR" sz="1100" i="1" dirty="0">
              <a:ea typeface="ＭＳ Ｐゴシック" pitchFamily="-109" charset="-128"/>
              <a:cs typeface="ＭＳ Ｐゴシック" pitchFamily="-109" charset="-128"/>
            </a:endParaRPr>
          </a:p>
          <a:p>
            <a:pPr lvl="1"/>
            <a:r>
              <a:rPr lang="fr-FR" dirty="0">
                <a:ea typeface="ＭＳ Ｐゴシック" pitchFamily="-109" charset="-128"/>
                <a:cs typeface="ＭＳ Ｐゴシック" pitchFamily="-109" charset="-128"/>
              </a:rPr>
              <a:t>Les </a:t>
            </a:r>
            <a:r>
              <a:rPr lang="fr-FR" b="1" dirty="0">
                <a:ea typeface="ＭＳ Ｐゴシック" pitchFamily="-109" charset="-128"/>
                <a:cs typeface="ＭＳ Ｐゴシック" pitchFamily="-109" charset="-128"/>
              </a:rPr>
              <a:t>étudiants internationaux </a:t>
            </a:r>
            <a:r>
              <a:rPr lang="fr-FR" dirty="0">
                <a:ea typeface="ＭＳ Ｐゴシック" pitchFamily="-109" charset="-128"/>
                <a:cs typeface="ＭＳ Ｐゴシック" pitchFamily="-109" charset="-128"/>
              </a:rPr>
              <a:t>/ 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International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students</a:t>
            </a:r>
            <a:endParaRPr lang="fr-FR" i="1" dirty="0">
              <a:ea typeface="ＭＳ Ｐゴシック" pitchFamily="-109" charset="-128"/>
              <a:cs typeface="ＭＳ Ｐゴシック" pitchFamily="-109" charset="-128"/>
            </a:endParaRPr>
          </a:p>
          <a:p>
            <a:pPr marL="609600" lvl="1" indent="0">
              <a:buNone/>
            </a:pPr>
            <a:endParaRPr lang="fr-FR" sz="1100" i="1" dirty="0">
              <a:ea typeface="ＭＳ Ｐゴシック" pitchFamily="-109" charset="-128"/>
              <a:cs typeface="ＭＳ Ｐゴシック" pitchFamily="-109" charset="-128"/>
            </a:endParaRPr>
          </a:p>
          <a:p>
            <a:pPr lvl="1"/>
            <a:r>
              <a:rPr lang="fr-FR" dirty="0">
                <a:ea typeface="ＭＳ Ｐゴシック" pitchFamily="-109" charset="-128"/>
                <a:cs typeface="ＭＳ Ｐゴシック" pitchFamily="-109" charset="-128"/>
              </a:rPr>
              <a:t>Les « </a:t>
            </a:r>
            <a:r>
              <a:rPr lang="fr-FR" b="1" dirty="0">
                <a:ea typeface="ＭＳ Ｐゴシック" pitchFamily="-109" charset="-128"/>
                <a:cs typeface="ＭＳ Ｐゴシック" pitchFamily="-109" charset="-128"/>
              </a:rPr>
              <a:t>Erasmus</a:t>
            </a:r>
            <a:r>
              <a:rPr lang="fr-FR" dirty="0">
                <a:ea typeface="ＭＳ Ｐゴシック" pitchFamily="-109" charset="-128"/>
                <a:cs typeface="ＭＳ Ｐゴシック" pitchFamily="-109" charset="-128"/>
              </a:rPr>
              <a:t> »/ 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Erasmus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students</a:t>
            </a:r>
            <a:endParaRPr lang="fr-FR" i="1" dirty="0">
              <a:ea typeface="ＭＳ Ｐゴシック" pitchFamily="-109" charset="-128"/>
              <a:cs typeface="ＭＳ Ｐゴシック" pitchFamily="-109" charset="-128"/>
            </a:endParaRPr>
          </a:p>
          <a:p>
            <a:pPr marL="609600" lvl="1" indent="0">
              <a:buNone/>
            </a:pPr>
            <a:endParaRPr lang="fr-FR" sz="1100" i="1" dirty="0">
              <a:ea typeface="ＭＳ Ｐゴシック" pitchFamily="-109" charset="-128"/>
              <a:cs typeface="ＭＳ Ｐゴシック" pitchFamily="-109" charset="-128"/>
            </a:endParaRPr>
          </a:p>
          <a:p>
            <a:pPr lvl="1"/>
            <a:r>
              <a:rPr lang="fr-FR" dirty="0">
                <a:ea typeface="ＭＳ Ｐゴシック" pitchFamily="-109" charset="-128"/>
                <a:cs typeface="ＭＳ Ｐゴシック" pitchFamily="-109" charset="-128"/>
              </a:rPr>
              <a:t>Les </a:t>
            </a:r>
            <a:r>
              <a:rPr lang="fr-FR" b="1" dirty="0">
                <a:ea typeface="ＭＳ Ｐゴシック" pitchFamily="-109" charset="-128"/>
                <a:cs typeface="ＭＳ Ｐゴシック" pitchFamily="-109" charset="-128"/>
              </a:rPr>
              <a:t>étudiants francophones/non-francophones </a:t>
            </a:r>
            <a:r>
              <a:rPr lang="fr-FR" dirty="0">
                <a:ea typeface="ＭＳ Ｐゴシック" pitchFamily="-109" charset="-128"/>
                <a:cs typeface="ＭＳ Ｐゴシック" pitchFamily="-109" charset="-128"/>
              </a:rPr>
              <a:t>/   </a:t>
            </a:r>
          </a:p>
          <a:p>
            <a:pPr marL="609600" lvl="1" indent="0">
              <a:buNone/>
            </a:pPr>
            <a:r>
              <a:rPr lang="fr-FR" dirty="0">
                <a:ea typeface="ＭＳ Ｐゴシック" pitchFamily="-109" charset="-128"/>
                <a:cs typeface="ＭＳ Ｐゴシック" pitchFamily="-109" charset="-128"/>
              </a:rPr>
              <a:t>    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French-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Speaking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 / Non-French-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speaking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students</a:t>
            </a:r>
            <a:endParaRPr lang="fr-FR" i="1" dirty="0">
              <a:ea typeface="ＭＳ Ｐゴシック" pitchFamily="-109" charset="-128"/>
              <a:cs typeface="ＭＳ Ｐゴシック" pitchFamily="-109" charset="-128"/>
            </a:endParaRPr>
          </a:p>
          <a:p>
            <a:pPr lvl="1"/>
            <a:endParaRPr lang="fr-FR" sz="1100" i="1" dirty="0">
              <a:ea typeface="ＭＳ Ｐゴシック" pitchFamily="-109" charset="-128"/>
              <a:cs typeface="ＭＳ Ｐゴシック" pitchFamily="-109" charset="-128"/>
            </a:endParaRPr>
          </a:p>
          <a:p>
            <a:pPr lvl="1"/>
            <a:r>
              <a:rPr lang="fr-FR" dirty="0">
                <a:ea typeface="ＭＳ Ｐゴシック" pitchFamily="-109" charset="-128"/>
                <a:cs typeface="ＭＳ Ｐゴシック" pitchFamily="-109" charset="-128"/>
              </a:rPr>
              <a:t>Les </a:t>
            </a:r>
            <a:r>
              <a:rPr lang="fr-FR" b="1" dirty="0">
                <a:ea typeface="ＭＳ Ｐゴシック" pitchFamily="-109" charset="-128"/>
                <a:cs typeface="ＭＳ Ｐゴシック" pitchFamily="-109" charset="-128"/>
              </a:rPr>
              <a:t>étudiants de retour de l’étranger </a:t>
            </a:r>
            <a:r>
              <a:rPr lang="fr-FR" dirty="0">
                <a:ea typeface="ＭＳ Ｐゴシック" pitchFamily="-109" charset="-128"/>
                <a:cs typeface="ＭＳ Ｐゴシック" pitchFamily="-109" charset="-128"/>
              </a:rPr>
              <a:t>/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Students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returning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from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abroad</a:t>
            </a:r>
            <a:endParaRPr lang="fr-FR" dirty="0"/>
          </a:p>
        </p:txBody>
      </p:sp>
      <p:pic>
        <p:nvPicPr>
          <p:cNvPr id="4" name="Image 3" descr="Une image contenant Police, cercle, Graphique, texte&#10;&#10;Description générée automatiquement">
            <a:extLst>
              <a:ext uri="{FF2B5EF4-FFF2-40B4-BE49-F238E27FC236}">
                <a16:creationId xmlns:a16="http://schemas.microsoft.com/office/drawing/2014/main" id="{C82CF3C8-9671-4DEE-8283-A543452690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2" y="4125587"/>
            <a:ext cx="902964" cy="85822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F79E87-A972-4FE7-851E-890533018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2" y="5538158"/>
            <a:ext cx="856563" cy="9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8011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D2728-21FC-411F-956B-001B2E22A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Une réalité plurielle et complexe d’expériences individuelles / </a:t>
            </a:r>
            <a:br>
              <a:rPr lang="fr-FR" sz="5400" dirty="0"/>
            </a:br>
            <a:r>
              <a:rPr lang="en-US" sz="5400" i="1" dirty="0"/>
              <a:t>A multifaceted and complex reality of individual experiences</a:t>
            </a:r>
            <a:endParaRPr lang="fr-FR" sz="5400" i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CEE413-E646-4B5E-BBFD-764FDA1C4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7975" y="3122762"/>
            <a:ext cx="19999525" cy="9381755"/>
          </a:xfrm>
        </p:spPr>
        <p:txBody>
          <a:bodyPr>
            <a:normAutofit/>
          </a:bodyPr>
          <a:lstStyle/>
          <a:p>
            <a:r>
              <a:rPr lang="fr-FR" b="1" dirty="0"/>
              <a:t>L’Etudiant européen voyageur : un nouvel étranger </a:t>
            </a:r>
            <a:r>
              <a:rPr lang="fr-FR" sz="4000" dirty="0">
                <a:ea typeface="ＭＳ Ｐゴシック" pitchFamily="-109" charset="-128"/>
                <a:cs typeface="ＭＳ Ｐゴシック" pitchFamily="-109" charset="-128"/>
              </a:rPr>
              <a:t>(Murphy-Lejeune, 2003)</a:t>
            </a:r>
          </a:p>
          <a:p>
            <a:pPr marL="0" indent="0">
              <a:buNone/>
            </a:pPr>
            <a:r>
              <a:rPr lang="fr-FR" i="1" dirty="0"/>
              <a:t>    </a:t>
            </a:r>
            <a:r>
              <a:rPr lang="fr-FR" i="1" dirty="0" err="1"/>
              <a:t>Student</a:t>
            </a:r>
            <a:r>
              <a:rPr lang="fr-FR" i="1" dirty="0"/>
              <a:t> </a:t>
            </a:r>
            <a:r>
              <a:rPr lang="fr-FR" i="1" dirty="0" err="1"/>
              <a:t>Mobility</a:t>
            </a:r>
            <a:r>
              <a:rPr lang="fr-FR" i="1" dirty="0"/>
              <a:t> and Narrative in Europe: the New </a:t>
            </a:r>
            <a:r>
              <a:rPr lang="fr-FR" i="1" dirty="0" err="1"/>
              <a:t>Strangers</a:t>
            </a:r>
            <a:endParaRPr lang="fr-FR" i="1" dirty="0"/>
          </a:p>
          <a:p>
            <a:pPr marL="0" indent="0">
              <a:buNone/>
            </a:pPr>
            <a:r>
              <a:rPr lang="fr-FR" i="1" dirty="0"/>
              <a:t>	</a:t>
            </a:r>
          </a:p>
          <a:p>
            <a:r>
              <a:rPr lang="fr-FR" b="1" dirty="0"/>
              <a:t>Le Migrant connecté </a:t>
            </a:r>
            <a:r>
              <a:rPr lang="fr-FR" sz="4000" dirty="0"/>
              <a:t>(</a:t>
            </a:r>
            <a:r>
              <a:rPr lang="fr-FR" sz="4000" dirty="0" err="1"/>
              <a:t>Diminescu</a:t>
            </a:r>
            <a:r>
              <a:rPr lang="fr-FR" sz="4000" dirty="0"/>
              <a:t>, 2005)</a:t>
            </a:r>
          </a:p>
          <a:p>
            <a:pPr marL="0" indent="0">
              <a:buNone/>
            </a:pPr>
            <a:r>
              <a:rPr lang="fr-FR" dirty="0"/>
              <a:t>    </a:t>
            </a:r>
            <a:r>
              <a:rPr lang="fr-FR" i="1" dirty="0"/>
              <a:t>The </a:t>
            </a:r>
            <a:r>
              <a:rPr lang="fr-FR" i="1" dirty="0" err="1"/>
              <a:t>Connected</a:t>
            </a:r>
            <a:r>
              <a:rPr lang="fr-FR" i="1" dirty="0"/>
              <a:t> Migrant</a:t>
            </a:r>
          </a:p>
          <a:p>
            <a:pPr marL="0" indent="0">
              <a:buNone/>
            </a:pPr>
            <a:endParaRPr lang="fr-FR" i="1" dirty="0"/>
          </a:p>
          <a:p>
            <a:r>
              <a:rPr lang="fr-FR" b="1" dirty="0"/>
              <a:t>Récits d’expériences </a:t>
            </a:r>
            <a:r>
              <a:rPr lang="fr-FR" dirty="0"/>
              <a:t>- limites des concepts de </a:t>
            </a:r>
            <a:r>
              <a:rPr lang="fr-FR" b="1" dirty="0"/>
              <a:t>mobilité entrante/sortante</a:t>
            </a:r>
          </a:p>
          <a:p>
            <a:pPr marL="0" indent="0">
              <a:buNone/>
            </a:pPr>
            <a:r>
              <a:rPr lang="fr-FR" i="1" dirty="0"/>
              <a:t>   </a:t>
            </a:r>
            <a:r>
              <a:rPr lang="fr-FR" i="1" dirty="0" err="1"/>
              <a:t>Lived</a:t>
            </a:r>
            <a:r>
              <a:rPr lang="fr-FR" i="1" dirty="0"/>
              <a:t> </a:t>
            </a:r>
            <a:r>
              <a:rPr lang="fr-FR" i="1" dirty="0" err="1"/>
              <a:t>experiences</a:t>
            </a:r>
            <a:r>
              <a:rPr lang="fr-FR" i="1" dirty="0"/>
              <a:t> - </a:t>
            </a:r>
            <a:r>
              <a:rPr lang="fr-FR" i="1" dirty="0" err="1"/>
              <a:t>limits</a:t>
            </a:r>
            <a:r>
              <a:rPr lang="fr-FR" i="1" dirty="0"/>
              <a:t> of the concepts of inbound/</a:t>
            </a:r>
            <a:r>
              <a:rPr lang="fr-FR" i="1" dirty="0" err="1"/>
              <a:t>outbound</a:t>
            </a:r>
            <a:r>
              <a:rPr lang="fr-FR" i="1" dirty="0"/>
              <a:t> </a:t>
            </a:r>
            <a:r>
              <a:rPr lang="fr-FR" i="1" dirty="0" err="1"/>
              <a:t>mobility</a:t>
            </a:r>
            <a:endParaRPr lang="fr-FR" i="1" dirty="0"/>
          </a:p>
          <a:p>
            <a:pPr marL="0" indent="0">
              <a:buNone/>
            </a:pPr>
            <a:endParaRPr lang="fr-FR" i="1" dirty="0"/>
          </a:p>
          <a:p>
            <a:pPr marL="0" indent="0">
              <a:buNone/>
            </a:pPr>
            <a:endParaRPr lang="fr-FR" i="1" dirty="0"/>
          </a:p>
          <a:p>
            <a:endParaRPr lang="fr-FR" i="1" dirty="0"/>
          </a:p>
          <a:p>
            <a:endParaRPr lang="fr-FR" i="1" dirty="0"/>
          </a:p>
          <a:p>
            <a:endParaRPr lang="fr-FR" i="1" dirty="0"/>
          </a:p>
        </p:txBody>
      </p:sp>
      <p:pic>
        <p:nvPicPr>
          <p:cNvPr id="4" name="Image 3" descr="Une image contenant Police, cercle, Graphique, texte&#10;&#10;Description générée automatiquement">
            <a:extLst>
              <a:ext uri="{FF2B5EF4-FFF2-40B4-BE49-F238E27FC236}">
                <a16:creationId xmlns:a16="http://schemas.microsoft.com/office/drawing/2014/main" id="{C82CF3C8-9671-4DEE-8283-A543452690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2" y="4125587"/>
            <a:ext cx="902964" cy="85822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F79E87-A972-4FE7-851E-890533018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2" y="5538158"/>
            <a:ext cx="856563" cy="9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17691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D2728-21FC-411F-956B-001B2E22A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7782" y="464557"/>
            <a:ext cx="21696218" cy="2245985"/>
          </a:xfrm>
        </p:spPr>
        <p:txBody>
          <a:bodyPr>
            <a:normAutofit/>
          </a:bodyPr>
          <a:lstStyle/>
          <a:p>
            <a:r>
              <a:rPr lang="fr-FR" sz="5400" dirty="0"/>
              <a:t>  Depuis 2020 / </a:t>
            </a:r>
            <a:r>
              <a:rPr lang="fr-FR" sz="5400" i="1" dirty="0" err="1"/>
              <a:t>Since</a:t>
            </a:r>
            <a:r>
              <a:rPr lang="fr-FR" sz="5400" i="1" dirty="0"/>
              <a:t> 2020</a:t>
            </a:r>
            <a:br>
              <a:rPr lang="fr-FR" sz="5400" dirty="0"/>
            </a:br>
            <a:endParaRPr lang="fr-FR" sz="5400" i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CEE413-E646-4B5E-BBFD-764FDA1C4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97382" y="2277374"/>
            <a:ext cx="21086618" cy="10227143"/>
          </a:xfrm>
        </p:spPr>
        <p:txBody>
          <a:bodyPr>
            <a:normAutofit fontScale="40000" lnSpcReduction="20000"/>
          </a:bodyPr>
          <a:lstStyle/>
          <a:p>
            <a:endParaRPr lang="fr-FR" sz="4800" dirty="0"/>
          </a:p>
          <a:p>
            <a:r>
              <a:rPr lang="fr-FR" sz="11000" b="1" dirty="0"/>
              <a:t>L’Etudiant international </a:t>
            </a:r>
            <a:r>
              <a:rPr lang="fr-FR" sz="11000" dirty="0"/>
              <a:t>: figure de l’individu </a:t>
            </a:r>
            <a:r>
              <a:rPr lang="fr-FR" sz="11000" b="1" dirty="0"/>
              <a:t>mobile</a:t>
            </a:r>
            <a:r>
              <a:rPr lang="fr-FR" sz="11000" dirty="0"/>
              <a:t> et </a:t>
            </a:r>
            <a:r>
              <a:rPr lang="fr-FR" sz="11000" b="1" dirty="0"/>
              <a:t>connecté </a:t>
            </a:r>
            <a:r>
              <a:rPr lang="fr-FR" sz="10000" dirty="0"/>
              <a:t>(Guichon, 2020)</a:t>
            </a:r>
          </a:p>
          <a:p>
            <a:pPr marL="0" indent="0">
              <a:buNone/>
            </a:pPr>
            <a:r>
              <a:rPr lang="fr-FR" sz="11000" i="1" dirty="0">
                <a:ea typeface="ＭＳ Ｐゴシック" pitchFamily="-109" charset="-128"/>
                <a:cs typeface="ＭＳ Ｐゴシック" pitchFamily="-109" charset="-128"/>
              </a:rPr>
              <a:t>     The International </a:t>
            </a:r>
            <a:r>
              <a:rPr lang="fr-FR" sz="11000" i="1" dirty="0" err="1">
                <a:ea typeface="ＭＳ Ｐゴシック" pitchFamily="-109" charset="-128"/>
                <a:cs typeface="ＭＳ Ｐゴシック" pitchFamily="-109" charset="-128"/>
              </a:rPr>
              <a:t>student</a:t>
            </a:r>
            <a:r>
              <a:rPr lang="fr-FR" sz="11000" i="1" dirty="0">
                <a:ea typeface="ＭＳ Ｐゴシック" pitchFamily="-109" charset="-128"/>
                <a:cs typeface="ＭＳ Ｐゴシック" pitchFamily="-109" charset="-128"/>
              </a:rPr>
              <a:t>: a </a:t>
            </a:r>
            <a:r>
              <a:rPr lang="fr-FR" sz="11000" i="1" dirty="0" err="1">
                <a:ea typeface="ＭＳ Ｐゴシック" pitchFamily="-109" charset="-128"/>
                <a:cs typeface="ＭＳ Ｐゴシック" pitchFamily="-109" charset="-128"/>
              </a:rPr>
              <a:t>symbol</a:t>
            </a:r>
            <a:r>
              <a:rPr lang="fr-FR" sz="11000" i="1" dirty="0">
                <a:ea typeface="ＭＳ Ｐゴシック" pitchFamily="-109" charset="-128"/>
                <a:cs typeface="ＭＳ Ｐゴシック" pitchFamily="-109" charset="-128"/>
              </a:rPr>
              <a:t> of the mobile and </a:t>
            </a:r>
            <a:r>
              <a:rPr lang="fr-FR" sz="11000" i="1" dirty="0" err="1">
                <a:ea typeface="ＭＳ Ｐゴシック" pitchFamily="-109" charset="-128"/>
                <a:cs typeface="ＭＳ Ｐゴシック" pitchFamily="-109" charset="-128"/>
              </a:rPr>
              <a:t>connected</a:t>
            </a:r>
            <a:r>
              <a:rPr lang="fr-FR" sz="11000" i="1" dirty="0">
                <a:ea typeface="ＭＳ Ｐゴシック" pitchFamily="-109" charset="-128"/>
                <a:cs typeface="ＭＳ Ｐゴシック" pitchFamily="-109" charset="-128"/>
              </a:rPr>
              <a:t> </a:t>
            </a:r>
            <a:r>
              <a:rPr lang="fr-FR" sz="11000" i="1" dirty="0" err="1">
                <a:ea typeface="ＭＳ Ｐゴシック" pitchFamily="-109" charset="-128"/>
                <a:cs typeface="ＭＳ Ｐゴシック" pitchFamily="-109" charset="-128"/>
              </a:rPr>
              <a:t>individual</a:t>
            </a:r>
            <a:endParaRPr lang="fr-FR" sz="11000" i="1" dirty="0">
              <a:ea typeface="ＭＳ Ｐゴシック" pitchFamily="-109" charset="-128"/>
              <a:cs typeface="ＭＳ Ｐゴシック" pitchFamily="-109" charset="-128"/>
            </a:endParaRPr>
          </a:p>
          <a:p>
            <a:pPr marL="0" indent="0">
              <a:buNone/>
            </a:pPr>
            <a:endParaRPr lang="fr-FR" sz="11000" i="1" dirty="0">
              <a:ea typeface="ＭＳ Ｐゴシック" pitchFamily="-109" charset="-128"/>
              <a:cs typeface="ＭＳ Ｐゴシック" pitchFamily="-109" charset="-128"/>
            </a:endParaRPr>
          </a:p>
          <a:p>
            <a:r>
              <a:rPr lang="fr-FR" sz="11000" dirty="0">
                <a:ea typeface="ＭＳ Ｐゴシック" pitchFamily="-109" charset="-128"/>
                <a:cs typeface="ＭＳ Ｐゴシック" pitchFamily="-109" charset="-128"/>
              </a:rPr>
              <a:t>Pandémie de Covid-19 </a:t>
            </a:r>
            <a:r>
              <a:rPr lang="fr-FR" sz="11000" i="1" dirty="0">
                <a:ea typeface="ＭＳ Ｐゴシック" pitchFamily="-109" charset="-128"/>
                <a:cs typeface="ＭＳ Ｐゴシック" pitchFamily="-109" charset="-128"/>
              </a:rPr>
              <a:t>/ Covid-19 </a:t>
            </a:r>
            <a:r>
              <a:rPr lang="fr-FR" sz="11000" i="1" dirty="0" err="1">
                <a:ea typeface="ＭＳ Ｐゴシック" pitchFamily="-109" charset="-128"/>
                <a:cs typeface="ＭＳ Ｐゴシック" pitchFamily="-109" charset="-128"/>
              </a:rPr>
              <a:t>pandemic</a:t>
            </a:r>
            <a:endParaRPr lang="fr-FR" sz="11000" i="1" dirty="0">
              <a:ea typeface="ＭＳ Ｐゴシック" pitchFamily="-109" charset="-128"/>
              <a:cs typeface="ＭＳ Ｐゴシック" pitchFamily="-109" charset="-128"/>
            </a:endParaRPr>
          </a:p>
          <a:p>
            <a:pPr marL="0" indent="0">
              <a:buNone/>
            </a:pPr>
            <a:endParaRPr lang="fr-FR" sz="11000" i="1" dirty="0">
              <a:ea typeface="ＭＳ Ｐゴシック" pitchFamily="-109" charset="-128"/>
              <a:cs typeface="ＭＳ Ｐゴシック" pitchFamily="-109" charset="-128"/>
            </a:endParaRPr>
          </a:p>
          <a:p>
            <a:r>
              <a:rPr lang="fr-FR" sz="11000" b="1" dirty="0"/>
              <a:t>Hypermobilité</a:t>
            </a:r>
            <a:r>
              <a:rPr lang="fr-FR" sz="11000" dirty="0"/>
              <a:t> du monde ➔ </a:t>
            </a:r>
            <a:r>
              <a:rPr lang="fr-FR" sz="11000" b="1" dirty="0"/>
              <a:t>Immobilité</a:t>
            </a:r>
            <a:r>
              <a:rPr lang="fr-FR" sz="11000" dirty="0"/>
              <a:t> / </a:t>
            </a:r>
            <a:r>
              <a:rPr lang="fr-FR" sz="11000" i="1" dirty="0" err="1"/>
              <a:t>Hypermobility</a:t>
            </a:r>
            <a:r>
              <a:rPr lang="fr-FR" sz="11000" i="1" dirty="0"/>
              <a:t> of the world </a:t>
            </a:r>
            <a:r>
              <a:rPr lang="fr-FR" sz="11000" dirty="0"/>
              <a:t>➔ </a:t>
            </a:r>
            <a:r>
              <a:rPr lang="fr-FR" sz="11000" i="1" dirty="0" err="1"/>
              <a:t>immobility</a:t>
            </a:r>
            <a:endParaRPr lang="fr-FR" sz="11000" i="1" dirty="0"/>
          </a:p>
          <a:p>
            <a:endParaRPr lang="fr-FR" sz="11000" dirty="0"/>
          </a:p>
          <a:p>
            <a:r>
              <a:rPr lang="fr-FR" sz="11000" b="1" dirty="0"/>
              <a:t>L’étudiant connecté </a:t>
            </a:r>
            <a:r>
              <a:rPr lang="fr-FR" sz="11000" dirty="0"/>
              <a:t>➔ </a:t>
            </a:r>
            <a:r>
              <a:rPr lang="fr-FR" sz="11000" b="1" dirty="0"/>
              <a:t>hyperconnecté </a:t>
            </a:r>
          </a:p>
          <a:p>
            <a:pPr marL="0" indent="0">
              <a:buNone/>
            </a:pPr>
            <a:r>
              <a:rPr lang="fr-FR" sz="11000" dirty="0"/>
              <a:t>    </a:t>
            </a:r>
            <a:r>
              <a:rPr lang="fr-FR" sz="11000" i="1" dirty="0"/>
              <a:t>The </a:t>
            </a:r>
            <a:r>
              <a:rPr lang="fr-FR" sz="11000" i="1" dirty="0" err="1"/>
              <a:t>connected</a:t>
            </a:r>
            <a:r>
              <a:rPr lang="fr-FR" sz="11000" i="1" dirty="0"/>
              <a:t> </a:t>
            </a:r>
            <a:r>
              <a:rPr lang="fr-FR" sz="11000" i="1" dirty="0" err="1"/>
              <a:t>student</a:t>
            </a:r>
            <a:r>
              <a:rPr lang="fr-FR" sz="11000" i="1" dirty="0"/>
              <a:t> ➔ </a:t>
            </a:r>
            <a:r>
              <a:rPr lang="fr-FR" sz="11000" i="1" dirty="0" err="1"/>
              <a:t>hyperconnected</a:t>
            </a:r>
            <a:endParaRPr lang="fr-FR" sz="11000" i="1" dirty="0">
              <a:ea typeface="ＭＳ Ｐゴシック" pitchFamily="-109" charset="-128"/>
              <a:cs typeface="ＭＳ Ｐゴシック" pitchFamily="-109" charset="-128"/>
            </a:endParaRPr>
          </a:p>
          <a:p>
            <a:pPr marL="0" indent="0">
              <a:buNone/>
            </a:pPr>
            <a:endParaRPr lang="fr-FR" i="1" dirty="0"/>
          </a:p>
          <a:p>
            <a:pPr marL="0" indent="0">
              <a:buNone/>
            </a:pPr>
            <a:endParaRPr lang="fr-FR" i="1" dirty="0"/>
          </a:p>
          <a:p>
            <a:endParaRPr lang="fr-FR" i="1" dirty="0"/>
          </a:p>
          <a:p>
            <a:endParaRPr lang="fr-FR" i="1" dirty="0"/>
          </a:p>
          <a:p>
            <a:endParaRPr lang="fr-FR" i="1" dirty="0"/>
          </a:p>
        </p:txBody>
      </p:sp>
      <p:pic>
        <p:nvPicPr>
          <p:cNvPr id="4" name="Image 3" descr="Une image contenant Police, cercle, Graphique, texte&#10;&#10;Description générée automatiquement">
            <a:extLst>
              <a:ext uri="{FF2B5EF4-FFF2-40B4-BE49-F238E27FC236}">
                <a16:creationId xmlns:a16="http://schemas.microsoft.com/office/drawing/2014/main" id="{C82CF3C8-9671-4DEE-8283-A543452690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2" y="4125587"/>
            <a:ext cx="902964" cy="85822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F79E87-A972-4FE7-851E-890533018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2" y="5538158"/>
            <a:ext cx="856563" cy="9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86161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D2728-21FC-411F-956B-001B2E22A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Internationalisation interrogée / </a:t>
            </a:r>
            <a:r>
              <a:rPr lang="fr-FR" sz="5400" i="1" dirty="0"/>
              <a:t>Internationalisation </a:t>
            </a:r>
            <a:r>
              <a:rPr lang="fr-FR" sz="5400" i="1" dirty="0" err="1"/>
              <a:t>questioned</a:t>
            </a:r>
            <a:endParaRPr lang="fr-FR" sz="5400" i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CEE413-E646-4B5E-BBFD-764FDA1C4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54036" y="2087591"/>
            <a:ext cx="21529963" cy="10852031"/>
          </a:xfrm>
        </p:spPr>
        <p:txBody>
          <a:bodyPr>
            <a:normAutofit/>
          </a:bodyPr>
          <a:lstStyle/>
          <a:p>
            <a:pPr marL="609600" lvl="1" indent="0">
              <a:buNone/>
            </a:pPr>
            <a:endParaRPr lang="fr-FR" sz="5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fr-FR" b="1" dirty="0"/>
              <a:t>L’internationalisation de l’enseignement supérieur : le meilleur des mondes ? </a:t>
            </a:r>
          </a:p>
          <a:p>
            <a:pPr marL="0" indent="0">
              <a:buNone/>
            </a:pPr>
            <a:r>
              <a:rPr lang="fr-FR" i="1" dirty="0"/>
              <a:t>     / Internationalisation of </a:t>
            </a:r>
            <a:r>
              <a:rPr lang="fr-FR" i="1" dirty="0" err="1"/>
              <a:t>Higher</a:t>
            </a:r>
            <a:r>
              <a:rPr lang="fr-FR" i="1" dirty="0"/>
              <a:t> Education: Best of the World?</a:t>
            </a:r>
          </a:p>
          <a:p>
            <a:pPr marL="0" indent="0">
              <a:buNone/>
            </a:pPr>
            <a:r>
              <a:rPr lang="fr-FR" sz="5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(</a:t>
            </a:r>
            <a:r>
              <a:rPr lang="fr-FR" sz="4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Cosnefroy</a:t>
            </a:r>
            <a:r>
              <a:rPr lang="fr-FR" sz="4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De </a:t>
            </a:r>
            <a:r>
              <a:rPr lang="fr-FR" sz="4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Ketele</a:t>
            </a:r>
            <a:r>
              <a:rPr lang="fr-FR" sz="4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4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Hugonnier</a:t>
            </a:r>
            <a:r>
              <a:rPr lang="fr-FR" sz="4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Parmentier, </a:t>
            </a:r>
            <a:r>
              <a:rPr lang="fr-FR" sz="4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Palomba</a:t>
            </a:r>
            <a:r>
              <a:rPr lang="fr-FR" sz="4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&amp; </a:t>
            </a:r>
            <a:r>
              <a:rPr lang="fr-FR" sz="4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Uvalic-Trumbic</a:t>
            </a:r>
            <a:r>
              <a:rPr lang="fr-FR" sz="4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2020</a:t>
            </a:r>
            <a:r>
              <a:rPr lang="fr-FR" sz="5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  <a:p>
            <a:endParaRPr lang="fr-FR" sz="5100" b="1" dirty="0"/>
          </a:p>
          <a:p>
            <a:r>
              <a:rPr lang="fr-FR" sz="4400" dirty="0"/>
              <a:t>➔ </a:t>
            </a:r>
            <a:r>
              <a:rPr lang="fr-FR" b="1" dirty="0"/>
              <a:t>Internationalisation durable et inclusive</a:t>
            </a: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i="1" dirty="0"/>
              <a:t>    / </a:t>
            </a:r>
            <a:r>
              <a:rPr lang="fr-FR" i="1" dirty="0" err="1"/>
              <a:t>Sustainable</a:t>
            </a:r>
            <a:r>
              <a:rPr lang="fr-FR" i="1" dirty="0"/>
              <a:t> and inclusive internationalisation</a:t>
            </a:r>
          </a:p>
          <a:p>
            <a:pPr marL="0" indent="0">
              <a:buNone/>
            </a:pPr>
            <a:endParaRPr lang="fr-FR" sz="4800" dirty="0"/>
          </a:p>
          <a:p>
            <a:pPr marL="1219200" lvl="2" indent="0">
              <a:buNone/>
            </a:pPr>
            <a:endParaRPr lang="fr-FR" sz="4200" i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3600" dirty="0"/>
          </a:p>
          <a:p>
            <a:endParaRPr lang="fr-FR" dirty="0"/>
          </a:p>
        </p:txBody>
      </p:sp>
      <p:pic>
        <p:nvPicPr>
          <p:cNvPr id="4" name="Image 3" descr="Une image contenant Police, cercle, Graphique, texte&#10;&#10;Description générée automatiquement">
            <a:extLst>
              <a:ext uri="{FF2B5EF4-FFF2-40B4-BE49-F238E27FC236}">
                <a16:creationId xmlns:a16="http://schemas.microsoft.com/office/drawing/2014/main" id="{C82CF3C8-9671-4DEE-8283-A543452690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2" y="4125587"/>
            <a:ext cx="902964" cy="85822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F79E87-A972-4FE7-851E-890533018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2" y="5538158"/>
            <a:ext cx="856563" cy="9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0237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D2728-21FC-411F-956B-001B2E22A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Les langues comptent / </a:t>
            </a:r>
            <a:r>
              <a:rPr lang="fr-FR" sz="5400" i="1" dirty="0" err="1"/>
              <a:t>Languages</a:t>
            </a:r>
            <a:r>
              <a:rPr lang="fr-FR" sz="5400" i="1" dirty="0"/>
              <a:t> </a:t>
            </a:r>
            <a:r>
              <a:rPr lang="fr-FR" sz="5400" i="1" dirty="0" err="1"/>
              <a:t>matter</a:t>
            </a:r>
            <a:r>
              <a:rPr lang="fr-FR" sz="5400" i="1" dirty="0"/>
              <a:t> </a:t>
            </a:r>
            <a:r>
              <a:rPr lang="fr-FR" sz="4800" i="1" dirty="0"/>
              <a:t>(UNESCO, 2025)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CEE413-E646-4B5E-BBFD-764FDA1C4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49236" y="2087591"/>
            <a:ext cx="21834764" cy="11507639"/>
          </a:xfrm>
        </p:spPr>
        <p:txBody>
          <a:bodyPr>
            <a:normAutofit/>
          </a:bodyPr>
          <a:lstStyle/>
          <a:p>
            <a:pPr marL="609600" lvl="1" indent="0">
              <a:buNone/>
            </a:pPr>
            <a:endParaRPr lang="fr-FR" sz="5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fr-FR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Gouvernance linguistique des institutions d’enseignement supérieur</a:t>
            </a:r>
          </a:p>
          <a:p>
            <a:pPr marL="609600" lvl="1" indent="0">
              <a:buNone/>
            </a:pPr>
            <a:r>
              <a:rPr lang="fr-FR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/ </a:t>
            </a:r>
            <a:r>
              <a:rPr lang="fr-FR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Language</a:t>
            </a:r>
            <a:r>
              <a:rPr lang="fr-FR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governance</a:t>
            </a:r>
            <a:r>
              <a:rPr lang="fr-FR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in HE institutions </a:t>
            </a:r>
          </a:p>
          <a:p>
            <a:pPr marL="609600" lvl="1" indent="0">
              <a:buNone/>
            </a:pPr>
            <a:r>
              <a:rPr lang="fr-FR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(</a:t>
            </a:r>
            <a:r>
              <a:rPr lang="fr-FR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Beacco</a:t>
            </a:r>
            <a:r>
              <a:rPr lang="fr-FR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Bertrand, </a:t>
            </a:r>
            <a:r>
              <a:rPr lang="fr-FR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Herreras,Tremblay</a:t>
            </a:r>
            <a:r>
              <a:rPr lang="fr-FR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2022) </a:t>
            </a:r>
          </a:p>
          <a:p>
            <a:pPr marL="1219200" lvl="2" indent="0">
              <a:buNone/>
            </a:pPr>
            <a:endParaRPr lang="fr-FR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/>
            <a:r>
              <a:rPr lang="fr-FR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Plurilinguisme : enjeu de la formation de l’ingénieur et manager européen</a:t>
            </a:r>
          </a:p>
          <a:p>
            <a:pPr marL="609600" lvl="1" indent="0">
              <a:buNone/>
            </a:pPr>
            <a:r>
              <a:rPr lang="fr-FR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 </a:t>
            </a:r>
            <a:r>
              <a:rPr lang="fr-FR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Plurilingualism</a:t>
            </a:r>
            <a:r>
              <a:rPr lang="fr-FR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as a key </a:t>
            </a:r>
            <a:r>
              <a:rPr lang="fr-FR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fr-FR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hallenge in the </a:t>
            </a:r>
            <a:r>
              <a:rPr lang="fr-FR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education</a:t>
            </a:r>
            <a:r>
              <a:rPr lang="fr-FR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of </a:t>
            </a:r>
            <a:r>
              <a:rPr lang="fr-FR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European</a:t>
            </a:r>
            <a:r>
              <a:rPr lang="fr-FR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i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fr-FR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ngineers</a:t>
            </a:r>
            <a:r>
              <a:rPr lang="fr-FR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609600" lvl="1" indent="0">
              <a:buNone/>
            </a:pPr>
            <a:r>
              <a:rPr lang="fr-FR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and managers </a:t>
            </a:r>
          </a:p>
          <a:p>
            <a:pPr marL="609600" lvl="1" indent="0">
              <a:buNone/>
            </a:pPr>
            <a:r>
              <a:rPr lang="fr-FR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(</a:t>
            </a:r>
            <a:r>
              <a:rPr lang="fr-FR" sz="4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Eschenauer</a:t>
            </a:r>
            <a:r>
              <a:rPr lang="fr-FR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2024)</a:t>
            </a:r>
          </a:p>
          <a:p>
            <a:pPr marL="1219200" lvl="2" indent="0">
              <a:buNone/>
            </a:pPr>
            <a:endParaRPr lang="fr-FR" sz="4200" i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3600" dirty="0"/>
          </a:p>
          <a:p>
            <a:endParaRPr lang="fr-FR" dirty="0"/>
          </a:p>
        </p:txBody>
      </p:sp>
      <p:pic>
        <p:nvPicPr>
          <p:cNvPr id="4" name="Image 3" descr="Une image contenant Police, cercle, Graphique, texte&#10;&#10;Description générée automatiquement">
            <a:extLst>
              <a:ext uri="{FF2B5EF4-FFF2-40B4-BE49-F238E27FC236}">
                <a16:creationId xmlns:a16="http://schemas.microsoft.com/office/drawing/2014/main" id="{C82CF3C8-9671-4DEE-8283-A543452690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2" y="4125587"/>
            <a:ext cx="902964" cy="85822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F79E87-A972-4FE7-851E-890533018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2" y="5538158"/>
            <a:ext cx="856563" cy="9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81039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D2728-21FC-411F-956B-001B2E22A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684" y="88490"/>
            <a:ext cx="20510106" cy="2245985"/>
          </a:xfrm>
        </p:spPr>
        <p:txBody>
          <a:bodyPr>
            <a:normAutofit/>
          </a:bodyPr>
          <a:lstStyle/>
          <a:p>
            <a:br>
              <a:rPr lang="fr-FR" sz="5400" dirty="0"/>
            </a:br>
            <a:r>
              <a:rPr lang="fr-FR" sz="5400" dirty="0"/>
              <a:t>Etude de terrain à Telecom Paris / </a:t>
            </a:r>
            <a:r>
              <a:rPr lang="fr-FR" sz="5400" i="1" dirty="0"/>
              <a:t>Telecom Paris </a:t>
            </a:r>
            <a:r>
              <a:rPr lang="fr-FR" sz="5400" i="1" dirty="0" err="1"/>
              <a:t>field</a:t>
            </a:r>
            <a:r>
              <a:rPr lang="fr-FR" sz="5400" i="1" dirty="0"/>
              <a:t> </a:t>
            </a:r>
            <a:r>
              <a:rPr lang="fr-FR" sz="5400" i="1" dirty="0" err="1"/>
              <a:t>study</a:t>
            </a:r>
            <a:endParaRPr lang="fr-FR" sz="5400" i="1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CEE413-E646-4B5E-BBFD-764FDA1C4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7975" y="1777042"/>
            <a:ext cx="20855217" cy="11300603"/>
          </a:xfrm>
        </p:spPr>
        <p:txBody>
          <a:bodyPr>
            <a:normAutofit fontScale="77500" lnSpcReduction="20000"/>
          </a:bodyPr>
          <a:lstStyle/>
          <a:p>
            <a:pPr marL="1219200" lvl="2" indent="0">
              <a:buNone/>
            </a:pPr>
            <a:endParaRPr lang="fr-FR" sz="4000" dirty="0">
              <a:ea typeface="ＭＳ Ｐゴシック" pitchFamily="-109" charset="-128"/>
              <a:cs typeface="ＭＳ Ｐゴシック" pitchFamily="-109" charset="-128"/>
            </a:endParaRPr>
          </a:p>
          <a:p>
            <a:pPr lvl="1"/>
            <a:r>
              <a:rPr lang="fr-FR" b="1" dirty="0"/>
              <a:t>Corpus d’étudiants en mobilité internationale </a:t>
            </a:r>
            <a:r>
              <a:rPr lang="fr-FR" i="1" dirty="0"/>
              <a:t>/ Corpus of inbound-</a:t>
            </a:r>
            <a:r>
              <a:rPr lang="fr-FR" i="1" dirty="0" err="1"/>
              <a:t>outbound</a:t>
            </a:r>
            <a:r>
              <a:rPr lang="fr-FR" i="1" dirty="0"/>
              <a:t> </a:t>
            </a:r>
            <a:r>
              <a:rPr lang="fr-FR" i="1" dirty="0" err="1"/>
              <a:t>mobility</a:t>
            </a:r>
            <a:r>
              <a:rPr lang="fr-FR" i="1" dirty="0"/>
              <a:t> </a:t>
            </a:r>
            <a:r>
              <a:rPr lang="fr-FR" i="1" dirty="0" err="1"/>
              <a:t>students</a:t>
            </a:r>
            <a:endParaRPr lang="fr-FR" i="1" dirty="0"/>
          </a:p>
          <a:p>
            <a:pPr lvl="1"/>
            <a:endParaRPr lang="fr-FR" sz="1800" b="1" dirty="0"/>
          </a:p>
          <a:p>
            <a:pPr lvl="1"/>
            <a:r>
              <a:rPr lang="fr-FR" b="1" dirty="0"/>
              <a:t>Outils didactiques </a:t>
            </a:r>
            <a:r>
              <a:rPr lang="fr-FR" i="1" dirty="0"/>
              <a:t>/ </a:t>
            </a:r>
            <a:r>
              <a:rPr lang="fr-FR" i="1" dirty="0" err="1"/>
              <a:t>Teaching</a:t>
            </a:r>
            <a:r>
              <a:rPr lang="fr-FR" i="1" dirty="0"/>
              <a:t> </a:t>
            </a:r>
            <a:r>
              <a:rPr lang="fr-FR" i="1" dirty="0" err="1"/>
              <a:t>tools</a:t>
            </a:r>
            <a:r>
              <a:rPr lang="fr-FR" i="1" dirty="0"/>
              <a:t> </a:t>
            </a:r>
          </a:p>
          <a:p>
            <a:pPr lvl="2"/>
            <a:r>
              <a:rPr lang="fr-FR" sz="4000" dirty="0"/>
              <a:t>Ecrit d’expérience, entretien, biographie langagière (</a:t>
            </a:r>
            <a:r>
              <a:rPr lang="fr-FR" sz="4000" dirty="0" err="1"/>
              <a:t>Molinié</a:t>
            </a:r>
            <a:r>
              <a:rPr lang="fr-FR" sz="4000" dirty="0"/>
              <a:t>, 2006), représentation de la connaissance</a:t>
            </a:r>
          </a:p>
          <a:p>
            <a:pPr marL="1219200" lvl="2" indent="0">
              <a:buNone/>
            </a:pPr>
            <a:r>
              <a:rPr lang="fr-FR" sz="4000" dirty="0"/>
              <a:t>     et de l’utilisation des langues (Grosjean, 2015) / </a:t>
            </a:r>
            <a:r>
              <a:rPr lang="fr-FR" sz="4000" i="1" dirty="0" err="1"/>
              <a:t>Experience-based</a:t>
            </a:r>
            <a:r>
              <a:rPr lang="fr-FR" sz="4000" i="1" dirty="0"/>
              <a:t> </a:t>
            </a:r>
            <a:r>
              <a:rPr lang="fr-FR" sz="4000" i="1" dirty="0" err="1"/>
              <a:t>writing</a:t>
            </a:r>
            <a:r>
              <a:rPr lang="fr-FR" sz="4000" i="1" dirty="0"/>
              <a:t>, interview, </a:t>
            </a:r>
            <a:r>
              <a:rPr lang="fr-FR" sz="4000" i="1" dirty="0" err="1"/>
              <a:t>language</a:t>
            </a:r>
            <a:r>
              <a:rPr lang="fr-FR" sz="4000" i="1" dirty="0"/>
              <a:t> </a:t>
            </a:r>
            <a:r>
              <a:rPr lang="fr-FR" sz="4000" i="1" dirty="0" err="1"/>
              <a:t>biography</a:t>
            </a:r>
            <a:r>
              <a:rPr lang="fr-FR" sz="4000" i="1" dirty="0"/>
              <a:t>,</a:t>
            </a:r>
          </a:p>
          <a:p>
            <a:pPr marL="1219200" lvl="2" indent="0">
              <a:buNone/>
            </a:pPr>
            <a:r>
              <a:rPr lang="fr-FR" sz="4000" i="1" dirty="0"/>
              <a:t>     </a:t>
            </a:r>
            <a:r>
              <a:rPr lang="fr-FR" sz="4000" i="1" dirty="0" err="1"/>
              <a:t>representation</a:t>
            </a:r>
            <a:r>
              <a:rPr lang="fr-FR" sz="4000" i="1" dirty="0"/>
              <a:t> of </a:t>
            </a:r>
            <a:r>
              <a:rPr lang="fr-FR" sz="4000" i="1" dirty="0" err="1"/>
              <a:t>knowledge</a:t>
            </a:r>
            <a:r>
              <a:rPr lang="fr-FR" sz="4000" i="1" dirty="0"/>
              <a:t> and </a:t>
            </a:r>
            <a:r>
              <a:rPr lang="fr-FR" sz="4000" i="1" dirty="0" err="1"/>
              <a:t>language</a:t>
            </a:r>
            <a:r>
              <a:rPr lang="fr-FR" sz="4000" i="1" dirty="0"/>
              <a:t> use</a:t>
            </a:r>
          </a:p>
          <a:p>
            <a:pPr marL="1219200" lvl="2" indent="0">
              <a:buNone/>
            </a:pPr>
            <a:endParaRPr lang="fr-FR" sz="1800" dirty="0"/>
          </a:p>
          <a:p>
            <a:pPr lvl="1"/>
            <a:r>
              <a:rPr lang="fr-FR" b="1" dirty="0"/>
              <a:t>Utilisation régulière de :</a:t>
            </a:r>
            <a:r>
              <a:rPr lang="fr-FR" dirty="0"/>
              <a:t> </a:t>
            </a:r>
            <a:r>
              <a:rPr lang="fr-FR" i="1" dirty="0"/>
              <a:t>/ Regular use of:</a:t>
            </a:r>
          </a:p>
          <a:p>
            <a:pPr lvl="2"/>
            <a:r>
              <a:rPr lang="fr-FR" sz="4000" b="1" dirty="0"/>
              <a:t>3 langues minimum </a:t>
            </a:r>
            <a:r>
              <a:rPr lang="fr-FR" sz="4000" dirty="0"/>
              <a:t>– élèves-ingénieurs internationaux à l’école</a:t>
            </a:r>
          </a:p>
          <a:p>
            <a:pPr marL="1219200" lvl="2" indent="0">
              <a:buNone/>
            </a:pPr>
            <a:r>
              <a:rPr lang="fr-FR" sz="4000" i="1" dirty="0"/>
              <a:t>     / At least 3 </a:t>
            </a:r>
            <a:r>
              <a:rPr lang="fr-FR" sz="4000" i="1" dirty="0" err="1"/>
              <a:t>languages</a:t>
            </a:r>
            <a:r>
              <a:rPr lang="fr-FR" sz="4000" i="1" dirty="0"/>
              <a:t> – International engineering </a:t>
            </a:r>
            <a:r>
              <a:rPr lang="fr-FR" sz="4000" i="1" dirty="0" err="1"/>
              <a:t>students</a:t>
            </a:r>
            <a:endParaRPr lang="fr-FR" sz="4000" i="1" dirty="0"/>
          </a:p>
          <a:p>
            <a:pPr lvl="2"/>
            <a:r>
              <a:rPr lang="fr-FR" sz="4000" b="1" dirty="0"/>
              <a:t>2 ou 3 langues </a:t>
            </a:r>
            <a:r>
              <a:rPr lang="fr-FR" sz="4000" dirty="0"/>
              <a:t>(1/3, 2/3) – élèves-ingénieurs en stage court de Formation Humaine</a:t>
            </a:r>
          </a:p>
          <a:p>
            <a:pPr marL="1219200" lvl="2" indent="0">
              <a:buNone/>
            </a:pPr>
            <a:r>
              <a:rPr lang="fr-FR" sz="4000" i="1" dirty="0"/>
              <a:t>    / 2 or 3 </a:t>
            </a:r>
            <a:r>
              <a:rPr lang="fr-FR" sz="4000" i="1" dirty="0" err="1"/>
              <a:t>languages</a:t>
            </a:r>
            <a:r>
              <a:rPr lang="fr-FR" sz="4000" i="1" dirty="0"/>
              <a:t> (1/3, 2/3) - Engineering </a:t>
            </a:r>
            <a:r>
              <a:rPr lang="fr-FR" sz="4000" i="1" dirty="0" err="1"/>
              <a:t>students</a:t>
            </a:r>
            <a:r>
              <a:rPr lang="fr-FR" sz="4000" i="1" dirty="0"/>
              <a:t> on short-</a:t>
            </a:r>
            <a:r>
              <a:rPr lang="fr-FR" sz="4000" i="1" dirty="0" err="1"/>
              <a:t>term</a:t>
            </a:r>
            <a:r>
              <a:rPr lang="fr-FR" sz="4000" i="1" dirty="0"/>
              <a:t> </a:t>
            </a:r>
            <a:r>
              <a:rPr lang="fr-FR" sz="4000" i="1" dirty="0" err="1"/>
              <a:t>humanity</a:t>
            </a:r>
            <a:r>
              <a:rPr lang="fr-FR" sz="4000" i="1" dirty="0"/>
              <a:t> </a:t>
            </a:r>
            <a:r>
              <a:rPr lang="fr-FR" sz="4000" i="1" dirty="0" err="1"/>
              <a:t>internships</a:t>
            </a:r>
            <a:endParaRPr lang="fr-FR" sz="4000" i="1" dirty="0"/>
          </a:p>
          <a:p>
            <a:pPr lvl="2"/>
            <a:endParaRPr lang="fr-FR" sz="4000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pic>
        <p:nvPicPr>
          <p:cNvPr id="4" name="Image 3" descr="Une image contenant Police, cercle, Graphique, texte&#10;&#10;Description générée automatiquement">
            <a:extLst>
              <a:ext uri="{FF2B5EF4-FFF2-40B4-BE49-F238E27FC236}">
                <a16:creationId xmlns:a16="http://schemas.microsoft.com/office/drawing/2014/main" id="{C82CF3C8-9671-4DEE-8283-A543452690F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2" y="4125587"/>
            <a:ext cx="902964" cy="85822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F79E87-A972-4FE7-851E-8905330180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2" y="5538158"/>
            <a:ext cx="856563" cy="9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38574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D2728-21FC-411F-956B-001B2E22A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684" y="88490"/>
            <a:ext cx="20510106" cy="2245985"/>
          </a:xfrm>
        </p:spPr>
        <p:txBody>
          <a:bodyPr>
            <a:normAutofit/>
          </a:bodyPr>
          <a:lstStyle/>
          <a:p>
            <a:br>
              <a:rPr lang="fr-FR" sz="5400" dirty="0"/>
            </a:br>
            <a:r>
              <a:rPr lang="fr-FR" sz="5400" dirty="0"/>
              <a:t>De nouvelles figures conceptuelles ? / </a:t>
            </a:r>
            <a:r>
              <a:rPr lang="fr-FR" sz="5400" i="1" dirty="0"/>
              <a:t>New </a:t>
            </a:r>
            <a:r>
              <a:rPr lang="fr-FR" sz="5400" i="1" dirty="0" err="1"/>
              <a:t>conceptual</a:t>
            </a:r>
            <a:r>
              <a:rPr lang="fr-FR" sz="5400" i="1" dirty="0"/>
              <a:t> </a:t>
            </a:r>
            <a:r>
              <a:rPr lang="fr-FR" sz="5400" i="1" dirty="0" err="1"/>
              <a:t>models</a:t>
            </a:r>
            <a:r>
              <a:rPr lang="fr-FR" sz="5400" i="1" dirty="0"/>
              <a:t>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CEE413-E646-4B5E-BBFD-764FDA1C4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71004" y="1828800"/>
            <a:ext cx="20672654" cy="11887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i="1" dirty="0">
              <a:ea typeface="ＭＳ Ｐゴシック" pitchFamily="-109" charset="-128"/>
              <a:cs typeface="ＭＳ Ｐゴシック" pitchFamily="-109" charset="-128"/>
            </a:endParaRPr>
          </a:p>
          <a:p>
            <a:r>
              <a:rPr lang="fr-FR" b="1" dirty="0">
                <a:ea typeface="ＭＳ Ｐゴシック" pitchFamily="-109" charset="-128"/>
                <a:cs typeface="ＭＳ Ｐゴシック" pitchFamily="-109" charset="-128"/>
              </a:rPr>
              <a:t>L’étudiant international multilingue 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/ The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multilingual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 international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student</a:t>
            </a:r>
            <a:endParaRPr lang="fr-FR" i="1" dirty="0">
              <a:ea typeface="ＭＳ Ｐゴシック" pitchFamily="-109" charset="-128"/>
              <a:cs typeface="ＭＳ Ｐゴシック" pitchFamily="-109" charset="-128"/>
            </a:endParaRPr>
          </a:p>
          <a:p>
            <a:pPr marL="0" indent="0">
              <a:buNone/>
            </a:pPr>
            <a:r>
              <a:rPr lang="fr-FR" sz="4300" dirty="0"/>
              <a:t>      </a:t>
            </a:r>
            <a:r>
              <a:rPr lang="fr-FR" sz="4000" dirty="0"/>
              <a:t>Les étudiants internationaux multilingues – déficits langagiers </a:t>
            </a:r>
          </a:p>
          <a:p>
            <a:pPr marL="0" indent="0">
              <a:buNone/>
            </a:pPr>
            <a:r>
              <a:rPr lang="fr-FR" sz="4000" dirty="0"/>
              <a:t>      / </a:t>
            </a:r>
            <a:r>
              <a:rPr lang="fr-FR" sz="4000" i="1" dirty="0" err="1"/>
              <a:t>Multilingual</a:t>
            </a:r>
            <a:r>
              <a:rPr lang="fr-FR" sz="4000" i="1" dirty="0"/>
              <a:t> international </a:t>
            </a:r>
            <a:r>
              <a:rPr lang="fr-FR" sz="4000" i="1" dirty="0" err="1"/>
              <a:t>students</a:t>
            </a:r>
            <a:r>
              <a:rPr lang="fr-FR" sz="4000" i="1" dirty="0"/>
              <a:t> -</a:t>
            </a:r>
            <a:r>
              <a:rPr lang="fr-FR" sz="4000" dirty="0"/>
              <a:t> </a:t>
            </a:r>
            <a:r>
              <a:rPr lang="fr-FR" sz="4000" i="1" dirty="0" err="1"/>
              <a:t>language</a:t>
            </a:r>
            <a:r>
              <a:rPr lang="fr-FR" sz="4000" i="1" dirty="0"/>
              <a:t> </a:t>
            </a:r>
            <a:r>
              <a:rPr lang="fr-FR" sz="4000" i="1" dirty="0" err="1"/>
              <a:t>deficits</a:t>
            </a:r>
            <a:r>
              <a:rPr lang="fr-FR" sz="4000" i="1" dirty="0"/>
              <a:t> </a:t>
            </a:r>
          </a:p>
          <a:p>
            <a:pPr marL="0" indent="0">
              <a:buNone/>
            </a:pPr>
            <a:r>
              <a:rPr lang="fr-FR" sz="4000" i="1" dirty="0"/>
              <a:t>      </a:t>
            </a:r>
            <a:r>
              <a:rPr lang="fr-FR" sz="4000" dirty="0"/>
              <a:t>(Tavares, 2021)</a:t>
            </a:r>
          </a:p>
          <a:p>
            <a:pPr marL="0" indent="0">
              <a:buNone/>
            </a:pPr>
            <a:endParaRPr lang="fr-FR" sz="1100" dirty="0"/>
          </a:p>
          <a:p>
            <a:r>
              <a:rPr lang="fr-FR" b="1" dirty="0"/>
              <a:t>L’étudiant international plurilingue </a:t>
            </a:r>
            <a:r>
              <a:rPr lang="fr-FR" dirty="0"/>
              <a:t>/ 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The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plurilingual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 international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student</a:t>
            </a:r>
            <a:endParaRPr lang="fr-FR" i="1" dirty="0">
              <a:ea typeface="ＭＳ Ｐゴシック" pitchFamily="-109" charset="-128"/>
              <a:cs typeface="ＭＳ Ｐゴシック" pitchFamily="-109" charset="-128"/>
            </a:endParaRPr>
          </a:p>
          <a:p>
            <a:pPr marL="0" indent="0">
              <a:buNone/>
            </a:pPr>
            <a:r>
              <a:rPr lang="fr-FR" dirty="0"/>
              <a:t>       </a:t>
            </a:r>
            <a:r>
              <a:rPr lang="fr-FR" sz="4000" dirty="0"/>
              <a:t>Etudiants comme acteurs sociaux – compétence plurilingue </a:t>
            </a:r>
          </a:p>
          <a:p>
            <a:pPr marL="0" indent="0">
              <a:buNone/>
            </a:pPr>
            <a:r>
              <a:rPr lang="fr-FR" sz="4000" dirty="0"/>
              <a:t>       / </a:t>
            </a:r>
            <a:r>
              <a:rPr lang="fr-FR" sz="4000" i="1" dirty="0" err="1"/>
              <a:t>Students</a:t>
            </a:r>
            <a:r>
              <a:rPr lang="fr-FR" sz="4000" i="1" dirty="0"/>
              <a:t> as social </a:t>
            </a:r>
            <a:r>
              <a:rPr lang="fr-FR" sz="4000" i="1" dirty="0" err="1"/>
              <a:t>actors</a:t>
            </a:r>
            <a:r>
              <a:rPr lang="fr-FR" sz="4000" i="1" dirty="0"/>
              <a:t> </a:t>
            </a:r>
            <a:r>
              <a:rPr lang="fr-FR" sz="4000" dirty="0"/>
              <a:t>–</a:t>
            </a:r>
            <a:r>
              <a:rPr lang="fr-FR" sz="4000" i="1" dirty="0"/>
              <a:t>  </a:t>
            </a:r>
            <a:r>
              <a:rPr lang="fr-FR" sz="4000" i="1" dirty="0" err="1"/>
              <a:t>plurilingual</a:t>
            </a:r>
            <a:r>
              <a:rPr lang="fr-FR" sz="4000" i="1" dirty="0"/>
              <a:t> </a:t>
            </a:r>
            <a:r>
              <a:rPr lang="fr-FR" sz="4000" i="1" dirty="0" err="1"/>
              <a:t>skills</a:t>
            </a:r>
            <a:endParaRPr lang="fr-FR" sz="4000" i="1" dirty="0"/>
          </a:p>
          <a:p>
            <a:pPr marL="0" indent="0">
              <a:buNone/>
            </a:pPr>
            <a:r>
              <a:rPr lang="fr-FR" sz="4000" i="1" dirty="0"/>
              <a:t>       </a:t>
            </a:r>
            <a:r>
              <a:rPr lang="fr-FR" sz="4000" dirty="0"/>
              <a:t>(Coste, Moore, </a:t>
            </a:r>
            <a:r>
              <a:rPr lang="fr-FR" sz="4000" dirty="0" err="1"/>
              <a:t>Zarate</a:t>
            </a:r>
            <a:r>
              <a:rPr lang="fr-FR" sz="4000" dirty="0"/>
              <a:t>, 1997, 2025) </a:t>
            </a:r>
          </a:p>
          <a:p>
            <a:pPr marL="0" indent="0">
              <a:buNone/>
            </a:pPr>
            <a:endParaRPr lang="fr-FR" sz="1100" dirty="0"/>
          </a:p>
          <a:p>
            <a:pPr marL="0" indent="0">
              <a:buNone/>
            </a:pPr>
            <a:endParaRPr lang="fr-FR" sz="4000" dirty="0"/>
          </a:p>
          <a:p>
            <a:pPr marL="0" indent="0">
              <a:buNone/>
            </a:pPr>
            <a:endParaRPr lang="fr-FR" dirty="0"/>
          </a:p>
          <a:p>
            <a:endParaRPr lang="fr-FR" i="1" dirty="0">
              <a:ea typeface="ＭＳ Ｐゴシック" pitchFamily="-109" charset="-128"/>
              <a:cs typeface="ＭＳ Ｐゴシック" pitchFamily="-109" charset="-128"/>
            </a:endParaRPr>
          </a:p>
          <a:p>
            <a:endParaRPr lang="fr-FR" sz="4000" dirty="0"/>
          </a:p>
          <a:p>
            <a:pPr marL="1219200" lvl="2" indent="0">
              <a:buNone/>
            </a:pPr>
            <a:endParaRPr lang="fr-FR" sz="4000" dirty="0">
              <a:ea typeface="ＭＳ Ｐゴシック" pitchFamily="-109" charset="-128"/>
              <a:cs typeface="ＭＳ Ｐゴシック" pitchFamily="-109" charset="-128"/>
            </a:endParaRPr>
          </a:p>
          <a:p>
            <a:pPr lvl="2"/>
            <a:endParaRPr lang="fr-FR" sz="4000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pic>
        <p:nvPicPr>
          <p:cNvPr id="4" name="Image 3" descr="Une image contenant Police, cercle, Graphique, texte&#10;&#10;Description générée automatiquement">
            <a:extLst>
              <a:ext uri="{FF2B5EF4-FFF2-40B4-BE49-F238E27FC236}">
                <a16:creationId xmlns:a16="http://schemas.microsoft.com/office/drawing/2014/main" id="{C82CF3C8-9671-4DEE-8283-A543452690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2" y="4125587"/>
            <a:ext cx="902964" cy="85822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F79E87-A972-4FE7-851E-890533018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2" y="5538158"/>
            <a:ext cx="856563" cy="9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97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3D2728-21FC-411F-956B-001B2E22A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684" y="88490"/>
            <a:ext cx="20510106" cy="2245985"/>
          </a:xfrm>
        </p:spPr>
        <p:txBody>
          <a:bodyPr>
            <a:normAutofit/>
          </a:bodyPr>
          <a:lstStyle/>
          <a:p>
            <a:br>
              <a:rPr lang="fr-FR" sz="5400" dirty="0"/>
            </a:br>
            <a:r>
              <a:rPr lang="fr-FR" sz="5400" dirty="0"/>
              <a:t>Une nouvelle figure conceptuelle / </a:t>
            </a:r>
            <a:r>
              <a:rPr lang="fr-FR" sz="5400" i="1" dirty="0"/>
              <a:t>A new </a:t>
            </a:r>
            <a:r>
              <a:rPr lang="fr-FR" sz="5400" i="1" dirty="0" err="1"/>
              <a:t>conceptual</a:t>
            </a:r>
            <a:r>
              <a:rPr lang="fr-FR" sz="5400" i="1" dirty="0"/>
              <a:t> model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CEE413-E646-4B5E-BBFD-764FDA1C4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71004" y="1828800"/>
            <a:ext cx="20672654" cy="11887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1100" dirty="0"/>
          </a:p>
          <a:p>
            <a:endParaRPr lang="fr-FR" b="1" dirty="0"/>
          </a:p>
          <a:p>
            <a:pPr marL="0" indent="0">
              <a:buNone/>
            </a:pPr>
            <a:endParaRPr lang="fr-FR" b="1" dirty="0"/>
          </a:p>
          <a:p>
            <a:r>
              <a:rPr lang="fr-FR" b="1" dirty="0"/>
              <a:t>L’étudiant international plurilingue : une figure conceptuelle à défendre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 /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The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plurilingual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 international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student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: a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conceptual</a:t>
            </a:r>
            <a:r>
              <a:rPr lang="fr-FR" i="1" dirty="0">
                <a:ea typeface="ＭＳ Ｐゴシック" pitchFamily="-109" charset="-128"/>
                <a:cs typeface="ＭＳ Ｐゴシック" pitchFamily="-109" charset="-128"/>
              </a:rPr>
              <a:t> model to </a:t>
            </a:r>
            <a:r>
              <a:rPr lang="fr-FR" i="1" dirty="0" err="1">
                <a:ea typeface="ＭＳ Ｐゴシック" pitchFamily="-109" charset="-128"/>
                <a:cs typeface="ＭＳ Ｐゴシック" pitchFamily="-109" charset="-128"/>
              </a:rPr>
              <a:t>defend</a:t>
            </a:r>
            <a:endParaRPr lang="fr-FR" i="1" dirty="0">
              <a:ea typeface="ＭＳ Ｐゴシック" pitchFamily="-109" charset="-128"/>
              <a:cs typeface="ＭＳ Ｐゴシック" pitchFamily="-109" charset="-128"/>
            </a:endParaRPr>
          </a:p>
          <a:p>
            <a:pPr marL="0" indent="0">
              <a:buNone/>
            </a:pPr>
            <a:r>
              <a:rPr lang="fr-FR" dirty="0"/>
              <a:t>       </a:t>
            </a:r>
            <a:endParaRPr lang="fr-FR" sz="1100" dirty="0"/>
          </a:p>
          <a:p>
            <a:pPr marL="0" indent="0">
              <a:buNone/>
            </a:pPr>
            <a:endParaRPr lang="fr-FR" sz="4000" dirty="0"/>
          </a:p>
          <a:p>
            <a:pPr marL="0" indent="0">
              <a:buNone/>
            </a:pPr>
            <a:endParaRPr lang="fr-FR" dirty="0"/>
          </a:p>
          <a:p>
            <a:endParaRPr lang="fr-FR" i="1" dirty="0">
              <a:ea typeface="ＭＳ Ｐゴシック" pitchFamily="-109" charset="-128"/>
              <a:cs typeface="ＭＳ Ｐゴシック" pitchFamily="-109" charset="-128"/>
            </a:endParaRPr>
          </a:p>
          <a:p>
            <a:endParaRPr lang="fr-FR" sz="4000" dirty="0"/>
          </a:p>
          <a:p>
            <a:pPr marL="1219200" lvl="2" indent="0">
              <a:buNone/>
            </a:pPr>
            <a:endParaRPr lang="fr-FR" sz="4000" dirty="0">
              <a:ea typeface="ＭＳ Ｐゴシック" pitchFamily="-109" charset="-128"/>
              <a:cs typeface="ＭＳ Ｐゴシック" pitchFamily="-109" charset="-128"/>
            </a:endParaRPr>
          </a:p>
          <a:p>
            <a:pPr lvl="2"/>
            <a:endParaRPr lang="fr-FR" sz="4000" dirty="0">
              <a:ea typeface="ＭＳ Ｐゴシック" pitchFamily="-109" charset="-128"/>
              <a:cs typeface="ＭＳ Ｐゴシック" pitchFamily="-109" charset="-128"/>
            </a:endParaRPr>
          </a:p>
        </p:txBody>
      </p:sp>
      <p:pic>
        <p:nvPicPr>
          <p:cNvPr id="4" name="Image 3" descr="Une image contenant Police, cercle, Graphique, texte&#10;&#10;Description générée automatiquement">
            <a:extLst>
              <a:ext uri="{FF2B5EF4-FFF2-40B4-BE49-F238E27FC236}">
                <a16:creationId xmlns:a16="http://schemas.microsoft.com/office/drawing/2014/main" id="{C82CF3C8-9671-4DEE-8283-A543452690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2" y="4125587"/>
            <a:ext cx="902964" cy="85822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1F79E87-A972-4FE7-851E-8905330180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2" y="5538158"/>
            <a:ext cx="856563" cy="98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3202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AB6FD1-5BCE-4C62-B376-B9B86D360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Bibliographie / </a:t>
            </a:r>
            <a:r>
              <a:rPr lang="fr-FR" sz="5400" i="1" dirty="0"/>
              <a:t>Bibliography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78C4EC-4E24-4AC6-8FF3-06CAA4901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56929" y="2104845"/>
            <a:ext cx="21186729" cy="11611155"/>
          </a:xfrm>
        </p:spPr>
        <p:txBody>
          <a:bodyPr>
            <a:normAutofit fontScale="32500" lnSpcReduction="20000"/>
          </a:bodyPr>
          <a:lstStyle/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fr-FR" sz="6200" b="1" dirty="0"/>
              <a:t>AUGE, M.</a:t>
            </a:r>
            <a:r>
              <a:rPr lang="fr-FR" sz="6200" i="1" dirty="0"/>
              <a:t>, Pour une anthropologie des mondes contemporains</a:t>
            </a:r>
            <a:r>
              <a:rPr lang="fr-FR" sz="6200" dirty="0"/>
              <a:t>, Paris, Aubier, 1994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fr-FR" sz="6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BEACCO, J, BERTRAND O, HERRERAS J., TREMBLAY </a:t>
            </a:r>
            <a:r>
              <a:rPr lang="fr-FR" sz="6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fr-FR" sz="6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</a:t>
            </a:r>
            <a:r>
              <a:rPr lang="fr-FR" sz="6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.), </a:t>
            </a:r>
            <a:r>
              <a:rPr lang="fr-FR" sz="6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</a:t>
            </a:r>
            <a:r>
              <a:rPr lang="fr-FR" sz="62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Gouvernance linguistique des universités et établissements d’enseignemen</a:t>
            </a:r>
            <a:r>
              <a:rPr lang="fr-FR" sz="6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 supérieur</a:t>
            </a:r>
            <a:r>
              <a:rPr lang="fr-FR" sz="6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2022 </a:t>
            </a:r>
            <a:endParaRPr lang="fr-FR" sz="6200" dirty="0"/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fr-FR" sz="6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COSNEFROY L., DE KETELE J., HUGONNIER B., PARMENTIER P., PALOMBA D. &amp; UVALIC-TRUMBIC S.</a:t>
            </a:r>
            <a:r>
              <a:rPr lang="fr-FR" sz="6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62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L'internationalisation de l'enseignement supérieur : Le meilleur des mondes ?</a:t>
            </a:r>
            <a:r>
              <a:rPr lang="fr-FR" sz="6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De Boeck Supérieur, 2020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fr-FR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COSTE, D., MOORE, D. </a:t>
            </a:r>
            <a:r>
              <a:rPr lang="fr-FR" sz="6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&amp; </a:t>
            </a:r>
            <a:r>
              <a:rPr lang="fr-FR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ZARATE G</a:t>
            </a:r>
            <a:r>
              <a:rPr lang="fr-FR" sz="6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., « Compétence plurilingue et pluriculturelle » in Tremblay C. &amp; HERRERAS J. (</a:t>
            </a:r>
            <a:r>
              <a:rPr lang="fr-FR" sz="6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</a:t>
            </a:r>
            <a:r>
              <a:rPr lang="fr-FR" sz="6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.), </a:t>
            </a:r>
            <a:r>
              <a:rPr lang="fr-FR" sz="6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Babel à l’IA : Ecrits sur le plurilinguisme</a:t>
            </a:r>
            <a:r>
              <a:rPr lang="fr-FR" sz="6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OEP, 2025 – 143-168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fr-FR" sz="6200" b="1" dirty="0"/>
              <a:t>ENNAFAA, R., PAIVANDI, S.</a:t>
            </a:r>
            <a:r>
              <a:rPr lang="fr-FR" sz="6200" i="1" dirty="0"/>
              <a:t>, Les Etudiants étrangers en France : enquête sur les projets, les parcours et les conditions de vie réalisée pour l’Observatoire national de la vie étudiante</a:t>
            </a:r>
            <a:r>
              <a:rPr lang="fr-FR" sz="6200" dirty="0"/>
              <a:t>, Paris, La Documentation française, 2008</a:t>
            </a:r>
            <a:endParaRPr lang="fr-FR" sz="6200" dirty="0">
              <a:ea typeface="ＭＳ Ｐゴシック" pitchFamily="-109" charset="-128"/>
              <a:cs typeface="ＭＳ Ｐゴシック" pitchFamily="-109" charset="-128"/>
            </a:endParaRP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fr-FR" sz="6200" b="1" dirty="0">
                <a:ea typeface="ＭＳ Ｐゴシック" pitchFamily="-109" charset="-128"/>
                <a:cs typeface="ＭＳ Ｐゴシック" pitchFamily="-109" charset="-128"/>
              </a:rPr>
              <a:t>ERLICH, V.</a:t>
            </a:r>
            <a:r>
              <a:rPr lang="fr-FR" sz="6200" i="1" dirty="0">
                <a:ea typeface="ＭＳ Ｐゴシック" pitchFamily="-109" charset="-128"/>
                <a:cs typeface="ＭＳ Ｐゴシック" pitchFamily="-109" charset="-128"/>
              </a:rPr>
              <a:t>, Les Mobilités étudiantes : observatoire national de la vie étudiante</a:t>
            </a:r>
            <a:r>
              <a:rPr lang="fr-FR" sz="6200" dirty="0">
                <a:ea typeface="ＭＳ Ｐゴシック" pitchFamily="-109" charset="-128"/>
                <a:cs typeface="ＭＳ Ｐゴシック" pitchFamily="-109" charset="-128"/>
              </a:rPr>
              <a:t>, Paris, La Documentation française, 2012 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fr-FR" sz="6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ESCHENAUER, J. </a:t>
            </a:r>
            <a:r>
              <a:rPr lang="fr-FR" sz="6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fr-FR" sz="6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</a:t>
            </a:r>
            <a:r>
              <a:rPr lang="fr-FR" sz="6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.), </a:t>
            </a:r>
            <a:r>
              <a:rPr lang="fr-FR" sz="62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L’Ingénieur et manager européen : l’enjeu du plurilinguisme pour la formation dans les Grandes écoles</a:t>
            </a:r>
            <a:r>
              <a:rPr lang="fr-FR" sz="6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UPLEGESS/Presses des Ponts, 2024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fr-FR" sz="6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GROSJEAN, F</a:t>
            </a:r>
            <a:r>
              <a:rPr lang="fr-FR" sz="6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., </a:t>
            </a:r>
            <a:r>
              <a:rPr lang="fr-FR" sz="6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Parler plusieurs langues : le monde des bilingues</a:t>
            </a:r>
            <a:r>
              <a:rPr lang="fr-FR" sz="6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Albin Michel, 2015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fr-FR" sz="6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GUICHON</a:t>
            </a:r>
            <a:r>
              <a:rPr lang="fr-FR" sz="6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N</a:t>
            </a:r>
            <a:r>
              <a:rPr lang="fr-FR" sz="6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., « L’Etudiant international : figure de l’individu mobile et connecté », </a:t>
            </a:r>
            <a:r>
              <a:rPr lang="fr-FR" sz="62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Français dans le monde : recherche et applications</a:t>
            </a:r>
            <a:r>
              <a:rPr lang="fr-FR" sz="6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2020, 68, 158-169</a:t>
            </a:r>
            <a:endParaRPr lang="fr-FR" sz="6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fr-FR" sz="6200" b="1" dirty="0">
                <a:ea typeface="ＭＳ Ｐゴシック" pitchFamily="-109" charset="-128"/>
              </a:rPr>
              <a:t>KNIGHT, J., </a:t>
            </a:r>
            <a:r>
              <a:rPr lang="fr-FR" sz="6200" dirty="0">
                <a:ea typeface="ＭＳ Ｐゴシック" pitchFamily="-109" charset="-128"/>
              </a:rPr>
              <a:t>« Internationalisation de l’enseignement supérieur », </a:t>
            </a:r>
            <a:r>
              <a:rPr lang="fr-FR" sz="6200" i="1" dirty="0">
                <a:ea typeface="ＭＳ Ｐゴシック" pitchFamily="-109" charset="-128"/>
              </a:rPr>
              <a:t>Qualité et internationalisation de l’enseignement supérieur, </a:t>
            </a:r>
            <a:r>
              <a:rPr lang="fr-FR" sz="6200" dirty="0">
                <a:ea typeface="ＭＳ Ｐゴシック" pitchFamily="-109" charset="-128"/>
              </a:rPr>
              <a:t>OCDE, 1999, 15-31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fr-FR" sz="6200" b="1" dirty="0">
                <a:ea typeface="ＭＳ Ｐゴシック" pitchFamily="-109" charset="-128"/>
              </a:rPr>
              <a:t>LALLEMAND, I</a:t>
            </a:r>
            <a:r>
              <a:rPr lang="fr-FR" sz="6200" dirty="0">
                <a:ea typeface="ＭＳ Ｐゴシック" pitchFamily="-109" charset="-128"/>
              </a:rPr>
              <a:t>., « Espaces européens, expériences de mobilité et circulation des concepts, ou les figures multiples de ‘’ l’étudiant voyageur plurilingue connecté ‘’ » in </a:t>
            </a:r>
            <a:r>
              <a:rPr lang="fr-FR" sz="6200" i="1" dirty="0">
                <a:ea typeface="ＭＳ Ｐゴシック" pitchFamily="-109" charset="-128"/>
              </a:rPr>
              <a:t>L’Ingénieur et manager européen : l’enjeu du plurilinguisme pour la formation dans les Grandes Ecoles</a:t>
            </a:r>
            <a:r>
              <a:rPr lang="fr-FR" sz="6200" dirty="0">
                <a:ea typeface="ＭＳ Ｐゴシック" pitchFamily="-109" charset="-128"/>
              </a:rPr>
              <a:t>, UPLEGESS/Presses des Ponts, 2024, 111-123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fr-FR" sz="6200" b="1" dirty="0"/>
              <a:t>MAZZELLA, S., </a:t>
            </a:r>
            <a:r>
              <a:rPr lang="fr-FR" sz="6200" i="1" dirty="0"/>
              <a:t>Sociologie des migrations</a:t>
            </a:r>
            <a:r>
              <a:rPr lang="fr-FR" sz="6200" dirty="0"/>
              <a:t>, Paris, 2014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fr-FR" sz="6200" b="1" dirty="0"/>
              <a:t>MOLINIE M. </a:t>
            </a:r>
            <a:r>
              <a:rPr lang="fr-FR" sz="6200" dirty="0"/>
              <a:t>(</a:t>
            </a:r>
            <a:r>
              <a:rPr lang="fr-FR" sz="6200" dirty="0" err="1"/>
              <a:t>dir</a:t>
            </a:r>
            <a:r>
              <a:rPr lang="fr-FR" sz="6200" dirty="0"/>
              <a:t>.), </a:t>
            </a:r>
            <a:r>
              <a:rPr lang="fr-FR" sz="6200" i="1" dirty="0"/>
              <a:t>Biographie langagière et apprentissage plurilingue</a:t>
            </a:r>
            <a:r>
              <a:rPr lang="fr-FR" sz="6200" dirty="0"/>
              <a:t>; Le Français dans le monde, Recherche et Applications, n°39, 2006 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fr-FR" sz="6200" b="1" dirty="0"/>
              <a:t>MURPHY-LEJEUNE, E.</a:t>
            </a:r>
            <a:r>
              <a:rPr lang="fr-FR" sz="6200" i="1" dirty="0"/>
              <a:t>, L’Etudiant européen voyageur, un nouvel étrange</a:t>
            </a:r>
            <a:r>
              <a:rPr lang="fr-FR" sz="6200" dirty="0"/>
              <a:t>r, Paris, Didier, 2003</a:t>
            </a:r>
          </a:p>
          <a:p>
            <a:pPr lvl="2">
              <a:spcBef>
                <a:spcPts val="0"/>
              </a:spcBef>
              <a:spcAft>
                <a:spcPts val="2400"/>
              </a:spcAft>
            </a:pPr>
            <a:r>
              <a:rPr lang="fr-FR" sz="6200" b="1" dirty="0"/>
              <a:t>SLAMA, S.</a:t>
            </a:r>
            <a:r>
              <a:rPr lang="fr-FR" sz="6200" i="1" dirty="0"/>
              <a:t>, La Fin de l’étudiant étranger</a:t>
            </a:r>
            <a:r>
              <a:rPr lang="fr-FR" sz="6200" dirty="0"/>
              <a:t>, Paris, L’Harmattan, 1999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fr-FR" sz="6200" b="1" dirty="0"/>
              <a:t>TAVARES, V.</a:t>
            </a:r>
            <a:r>
              <a:rPr lang="fr-FR" sz="6200" dirty="0"/>
              <a:t>, « </a:t>
            </a:r>
            <a:r>
              <a:rPr lang="fr-FR" sz="6200" dirty="0" err="1"/>
              <a:t>Multilingual</a:t>
            </a:r>
            <a:r>
              <a:rPr lang="fr-FR" sz="6200" dirty="0"/>
              <a:t> International </a:t>
            </a:r>
            <a:r>
              <a:rPr lang="fr-FR" sz="6200" dirty="0" err="1"/>
              <a:t>Students</a:t>
            </a:r>
            <a:r>
              <a:rPr lang="fr-FR" sz="6200" dirty="0"/>
              <a:t> at a Canadian </a:t>
            </a:r>
            <a:r>
              <a:rPr lang="fr-FR" sz="6200" dirty="0" err="1"/>
              <a:t>University</a:t>
            </a:r>
            <a:r>
              <a:rPr lang="fr-FR" sz="6200" dirty="0"/>
              <a:t>: portraits of </a:t>
            </a:r>
            <a:r>
              <a:rPr lang="fr-FR" sz="6200" dirty="0" err="1"/>
              <a:t>agency</a:t>
            </a:r>
            <a:r>
              <a:rPr lang="fr-FR" sz="6200" dirty="0"/>
              <a:t> », </a:t>
            </a:r>
            <a:r>
              <a:rPr lang="fr-FR" sz="6200" i="1" dirty="0"/>
              <a:t>American </a:t>
            </a:r>
            <a:r>
              <a:rPr lang="fr-FR" sz="6200" i="1" dirty="0" err="1"/>
              <a:t>Journals</a:t>
            </a:r>
            <a:r>
              <a:rPr lang="fr-FR" sz="6200" i="1" dirty="0"/>
              <a:t> of Qualitative </a:t>
            </a:r>
            <a:r>
              <a:rPr lang="fr-FR" sz="6200" i="1" dirty="0" err="1"/>
              <a:t>Research</a:t>
            </a:r>
            <a:r>
              <a:rPr lang="fr-FR" sz="6200" dirty="0"/>
              <a:t>, Vol 5, Issue 2, 2021, 92-117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spcAft>
                <a:spcPts val="2400"/>
              </a:spcAft>
            </a:pPr>
            <a:r>
              <a:rPr lang="fr-FR" sz="6200" b="1" dirty="0"/>
              <a:t>UNESCO</a:t>
            </a:r>
            <a:r>
              <a:rPr lang="fr-FR" sz="6200" dirty="0"/>
              <a:t>, </a:t>
            </a:r>
            <a:r>
              <a:rPr lang="fr-FR" sz="6200" i="1" dirty="0"/>
              <a:t>Les langues comptent : orientations mondiales pour l’éducation multilingue</a:t>
            </a:r>
            <a:r>
              <a:rPr lang="fr-FR" sz="6200" dirty="0"/>
              <a:t>, 2025</a:t>
            </a:r>
            <a:endParaRPr lang="fr-FR" sz="5100" dirty="0"/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C17FE0-894B-4C94-94BD-AC82410F3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2" y="5538158"/>
            <a:ext cx="856563" cy="983362"/>
          </a:xfrm>
          <a:prstGeom prst="rect">
            <a:avLst/>
          </a:prstGeom>
        </p:spPr>
      </p:pic>
      <p:pic>
        <p:nvPicPr>
          <p:cNvPr id="5" name="Image 4" descr="Une image contenant Police, cercle, Graphique, texte&#10;&#10;Description générée automatiquement">
            <a:extLst>
              <a:ext uri="{FF2B5EF4-FFF2-40B4-BE49-F238E27FC236}">
                <a16:creationId xmlns:a16="http://schemas.microsoft.com/office/drawing/2014/main" id="{42DEC43D-269B-416D-864C-33656162746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2" y="4125587"/>
            <a:ext cx="902964" cy="85822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548299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Logo_Telecom_IPParis_RVB_blanc_H.png" descr="Logo_Telecom_IPParis_RVB_blanc_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497" y="3919880"/>
            <a:ext cx="12569006" cy="5876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55555"/>
      </a:dk1>
      <a:lt1>
        <a:srgbClr val="FFFFFF"/>
      </a:lt1>
      <a:dk2>
        <a:srgbClr val="A7A7A7"/>
      </a:dk2>
      <a:lt2>
        <a:srgbClr val="535353"/>
      </a:lt2>
      <a:accent1>
        <a:srgbClr val="160873"/>
      </a:accent1>
      <a:accent2>
        <a:srgbClr val="1CF38B"/>
      </a:accent2>
      <a:accent3>
        <a:srgbClr val="F6CC46"/>
      </a:accent3>
      <a:accent4>
        <a:srgbClr val="BED1F1"/>
      </a:accent4>
      <a:accent5>
        <a:srgbClr val="FEEAEF"/>
      </a:accent5>
      <a:accent6>
        <a:srgbClr val="A5A5A5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A3061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500" b="0" i="0" u="none" strike="noStrike" cap="none" spc="0" normalizeH="0" baseline="0">
            <a:ln>
              <a:noFill/>
            </a:ln>
            <a:solidFill>
              <a:srgbClr val="BF1238"/>
            </a:solidFill>
            <a:effectLst/>
            <a:uFillTx/>
            <a:latin typeface="DINOT-Medium"/>
            <a:ea typeface="DINOT-Medium"/>
            <a:cs typeface="DINOT-Medium"/>
            <a:sym typeface="DINOT-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500" b="0" i="0" u="none" strike="noStrike" cap="none" spc="0" normalizeH="0" baseline="0">
            <a:ln>
              <a:noFill/>
            </a:ln>
            <a:solidFill>
              <a:srgbClr val="555555"/>
            </a:solidFill>
            <a:effectLst/>
            <a:uFillTx/>
            <a:latin typeface="DINOT-Regular"/>
            <a:ea typeface="DINOT-Regular"/>
            <a:cs typeface="DINOT-Regular"/>
            <a:sym typeface="DINOT-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60873"/>
      </a:accent1>
      <a:accent2>
        <a:srgbClr val="1CF38B"/>
      </a:accent2>
      <a:accent3>
        <a:srgbClr val="F6CC46"/>
      </a:accent3>
      <a:accent4>
        <a:srgbClr val="BED1F1"/>
      </a:accent4>
      <a:accent5>
        <a:srgbClr val="FEEAEF"/>
      </a:accent5>
      <a:accent6>
        <a:srgbClr val="A5A5A5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A3061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500" b="0" i="0" u="none" strike="noStrike" cap="none" spc="0" normalizeH="0" baseline="0">
            <a:ln>
              <a:noFill/>
            </a:ln>
            <a:solidFill>
              <a:srgbClr val="BF1238"/>
            </a:solidFill>
            <a:effectLst/>
            <a:uFillTx/>
            <a:latin typeface="DINOT-Medium"/>
            <a:ea typeface="DINOT-Medium"/>
            <a:cs typeface="DINOT-Medium"/>
            <a:sym typeface="DINOT-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500" b="0" i="0" u="none" strike="noStrike" cap="none" spc="0" normalizeH="0" baseline="0">
            <a:ln>
              <a:noFill/>
            </a:ln>
            <a:solidFill>
              <a:srgbClr val="555555"/>
            </a:solidFill>
            <a:effectLst/>
            <a:uFillTx/>
            <a:latin typeface="DINOT-Regular"/>
            <a:ea typeface="DINOT-Regular"/>
            <a:cs typeface="DINOT-Regular"/>
            <a:sym typeface="DINOT-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1882</TotalTime>
  <Words>1142</Words>
  <Application>Microsoft Office PowerPoint</Application>
  <PresentationFormat>Personnalisé</PresentationFormat>
  <Paragraphs>156</Paragraphs>
  <Slides>13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DINOT-Regular</vt:lpstr>
      <vt:lpstr>Helvetica Neue</vt:lpstr>
      <vt:lpstr>Helvetica Neue Medium</vt:lpstr>
      <vt:lpstr>21_BasicWhite</vt:lpstr>
      <vt:lpstr>L’étudiant international plurilingue : une nouvelle figure conceptuelle ?  The plurilingual international student:  a new conceptual model?</vt:lpstr>
      <vt:lpstr>Contextualisation – 1998-2020 (France)</vt:lpstr>
      <vt:lpstr>La figure de l’étudiant en déplacement / The Model of a Student Abroad</vt:lpstr>
      <vt:lpstr>Des figures multiples / Multiple Models</vt:lpstr>
      <vt:lpstr>Une réalité plurielle et complexe d’expériences individuelles /  A multifaceted and complex reality of individual experiences</vt:lpstr>
      <vt:lpstr>  Depuis 2020 / Since 2020 </vt:lpstr>
      <vt:lpstr>Internationalisation interrogée / Internationalisation questioned</vt:lpstr>
      <vt:lpstr>Les langues comptent / Languages matter (UNESCO, 2025)</vt:lpstr>
      <vt:lpstr> Etude de terrain à Telecom Paris / Telecom Paris field study</vt:lpstr>
      <vt:lpstr> De nouvelles figures conceptuelles ? / New conceptual models?</vt:lpstr>
      <vt:lpstr> Une nouvelle figure conceptuelle / A new conceptual model</vt:lpstr>
      <vt:lpstr>Bibliographie / Bibliography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Isabelle Lallemand</cp:lastModifiedBy>
  <cp:revision>170</cp:revision>
  <dcterms:modified xsi:type="dcterms:W3CDTF">2026-05-16T19:38:49Z</dcterms:modified>
</cp:coreProperties>
</file>